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52" r:id="rId3"/>
    <p:sldId id="388" r:id="rId4"/>
    <p:sldId id="390" r:id="rId5"/>
    <p:sldId id="277" r:id="rId6"/>
    <p:sldId id="424" r:id="rId7"/>
    <p:sldId id="430" r:id="rId8"/>
    <p:sldId id="288" r:id="rId9"/>
    <p:sldId id="327" r:id="rId10"/>
    <p:sldId id="453" r:id="rId11"/>
    <p:sldId id="303" r:id="rId12"/>
    <p:sldId id="451" r:id="rId13"/>
    <p:sldId id="450" r:id="rId14"/>
  </p:sldIdLst>
  <p:sldSz cx="11522075" cy="6480175"/>
  <p:notesSz cx="9601200" cy="731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BC"/>
    <a:srgbClr val="FFFF66"/>
    <a:srgbClr val="F5C313"/>
    <a:srgbClr val="D12DB1"/>
    <a:srgbClr val="008B95"/>
    <a:srgbClr val="FF99CC"/>
    <a:srgbClr val="7B009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2" autoAdjust="0"/>
    <p:restoredTop sz="73456" autoAdjust="0"/>
  </p:normalViewPr>
  <p:slideViewPr>
    <p:cSldViewPr>
      <p:cViewPr varScale="1">
        <p:scale>
          <a:sx n="87" d="100"/>
          <a:sy n="87" d="100"/>
        </p:scale>
        <p:origin x="-1152" y="-78"/>
      </p:cViewPr>
      <p:guideLst>
        <p:guide orient="horz" pos="1043"/>
        <p:guide orient="horz" pos="1497"/>
        <p:guide orient="horz" pos="2132"/>
        <p:guide orient="horz" pos="658"/>
        <p:guide orient="horz" pos="2404"/>
        <p:guide orient="horz" pos="3447"/>
        <p:guide pos="3629"/>
        <p:guide pos="3862"/>
        <p:guide pos="6780"/>
        <p:guide pos="159"/>
        <p:guide pos="5315"/>
        <p:guide pos="4217"/>
        <p:guide pos="6079"/>
        <p:guide pos="24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7" d="100"/>
        <a:sy n="27" d="100"/>
      </p:scale>
      <p:origin x="0" y="0"/>
    </p:cViewPr>
  </p:sorterViewPr>
  <p:notesViewPr>
    <p:cSldViewPr>
      <p:cViewPr varScale="1">
        <p:scale>
          <a:sx n="23" d="100"/>
          <a:sy n="23" d="100"/>
        </p:scale>
        <p:origin x="-1554" y="-96"/>
      </p:cViewPr>
      <p:guideLst>
        <p:guide orient="horz" pos="2304"/>
        <p:guide pos="302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defTabSz="955554">
              <a:defRPr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defTabSz="955554">
              <a:defRPr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defTabSz="955554">
              <a:defRPr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4690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defTabSz="955554">
              <a:defRPr>
                <a:cs typeface="+mn-cs"/>
              </a:defRPr>
            </a:lvl1pPr>
          </a:lstStyle>
          <a:p>
            <a:pPr>
              <a:defRPr/>
            </a:pPr>
            <a:fld id="{0624F90A-5B02-41EB-9FD3-09F186EFB3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5366" name="Picture 6" descr="PPT master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640263"/>
            <a:ext cx="8715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54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defTabSz="955554">
              <a:defRPr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defTabSz="955554">
              <a:defRPr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defTabSz="955554">
              <a:defRPr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4690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defTabSz="955554">
              <a:defRPr>
                <a:cs typeface="+mn-cs"/>
              </a:defRPr>
            </a:lvl1pPr>
          </a:lstStyle>
          <a:p>
            <a:pPr>
              <a:defRPr/>
            </a:pPr>
            <a:fld id="{DC2CCAA0-9DE6-4F75-80C0-4D118D607B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651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5708" algn="l" defTabSz="9142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50" algn="l" defTabSz="9142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991" algn="l" defTabSz="9142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31" algn="l" defTabSz="9142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2D21E218-448A-49DC-A801-1EB8157CAF6B}" type="slidenum">
              <a:rPr lang="en-GB" smtClean="0">
                <a:cs typeface="Arial" charset="0"/>
              </a:rPr>
              <a:pPr defTabSz="954088"/>
              <a:t>2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1F79E537-6E98-4A18-89D3-1A2C322317CE}" type="slidenum">
              <a:rPr lang="en-GB" smtClean="0">
                <a:cs typeface="Arial" charset="0"/>
              </a:rPr>
              <a:pPr defTabSz="954088"/>
              <a:t>3</a:t>
            </a:fld>
            <a:endParaRPr lang="en-GB" smtClean="0">
              <a:cs typeface="Arial" charset="0"/>
            </a:endParaRPr>
          </a:p>
        </p:txBody>
      </p:sp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5440363" y="694690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8" tIns="47779" rIns="95558" bIns="47779" anchor="b"/>
          <a:lstStyle/>
          <a:p>
            <a:pPr algn="r" defTabSz="954088"/>
            <a:fld id="{DDB675FC-3E5A-42DF-8059-A54DF04241AE}" type="slidenum">
              <a:rPr lang="en-GB">
                <a:latin typeface="Calibri" pitchFamily="34" charset="0"/>
              </a:rPr>
              <a:pPr algn="r" defTabSz="954088"/>
              <a:t>3</a:t>
            </a:fld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01FA7A21-DB33-4DBD-81DD-FD6D7E8C2411}" type="slidenum">
              <a:rPr lang="en-GB" smtClean="0">
                <a:cs typeface="Arial" charset="0"/>
              </a:rPr>
              <a:pPr defTabSz="954088"/>
              <a:t>5</a:t>
            </a:fld>
            <a:endParaRPr lang="en-GB" smtClean="0">
              <a:cs typeface="Arial" charset="0"/>
            </a:endParaRPr>
          </a:p>
        </p:txBody>
      </p:sp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71% or video viewers will view short form video clips weekly</a:t>
            </a: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5440363" y="694690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8" tIns="47779" rIns="95558" bIns="47779" anchor="b"/>
          <a:lstStyle/>
          <a:p>
            <a:pPr algn="r" defTabSz="954088"/>
            <a:fld id="{84C4DB44-C777-439A-9961-C36C157B9394}" type="slidenum">
              <a:rPr lang="en-GB">
                <a:latin typeface="Calibri" pitchFamily="34" charset="0"/>
              </a:rPr>
              <a:pPr algn="r" defTabSz="954088"/>
              <a:t>5</a:t>
            </a:fld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CE5C6B4F-585A-4428-9A9A-CADAD1008A14}" type="slidenum">
              <a:rPr lang="en-GB" smtClean="0">
                <a:cs typeface="Arial" charset="0"/>
              </a:rPr>
              <a:pPr defTabSz="954088"/>
              <a:t>6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smtClean="0"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89F6DF36-B5D4-43FE-92E1-F233955C7BD9}" type="slidenum">
              <a:rPr lang="en-GB" smtClean="0">
                <a:cs typeface="Arial" charset="0"/>
              </a:rPr>
              <a:pPr defTabSz="954088"/>
              <a:t>7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0B113B63-1041-47E2-84D7-51E6F5A3ED5B}" type="slidenum">
              <a:rPr lang="en-GB" smtClean="0">
                <a:cs typeface="Arial" charset="0"/>
              </a:rPr>
              <a:pPr defTabSz="954088"/>
              <a:t>9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b="1" smtClean="0"/>
              <a:t>Not seen ads</a:t>
            </a:r>
            <a:r>
              <a:rPr lang="en-US" b="1" smtClean="0"/>
              <a:t> </a:t>
            </a:r>
          </a:p>
          <a:p>
            <a:r>
              <a:rPr lang="en-US" sz="1400" b="1" smtClean="0"/>
              <a:t>Film  / Trailers</a:t>
            </a:r>
            <a:r>
              <a:rPr lang="en-US" smtClean="0"/>
              <a:t> </a:t>
            </a:r>
            <a:r>
              <a:rPr lang="en-US" sz="1400" smtClean="0"/>
              <a:t>8%</a:t>
            </a:r>
            <a:r>
              <a:rPr lang="en-US" smtClean="0"/>
              <a:t> </a:t>
            </a:r>
          </a:p>
          <a:p>
            <a:r>
              <a:rPr lang="en-US" sz="1400" b="1" smtClean="0"/>
              <a:t>TV </a:t>
            </a:r>
            <a:r>
              <a:rPr lang="en-US" smtClean="0"/>
              <a:t> </a:t>
            </a:r>
            <a:r>
              <a:rPr lang="en-US" sz="1400" smtClean="0"/>
              <a:t>8%</a:t>
            </a:r>
            <a:r>
              <a:rPr lang="en-US" smtClean="0"/>
              <a:t> </a:t>
            </a:r>
          </a:p>
          <a:p>
            <a:r>
              <a:rPr lang="en-US" sz="1400" b="1" smtClean="0"/>
              <a:t>Drama / soap </a:t>
            </a:r>
            <a:r>
              <a:rPr lang="en-US" smtClean="0"/>
              <a:t> </a:t>
            </a:r>
            <a:r>
              <a:rPr lang="en-US" sz="1400" smtClean="0"/>
              <a:t>8%</a:t>
            </a:r>
            <a:r>
              <a:rPr lang="en-US" smtClean="0"/>
              <a:t> </a:t>
            </a:r>
          </a:p>
          <a:p>
            <a:r>
              <a:rPr lang="en-US" sz="1400" b="1" smtClean="0"/>
              <a:t>Advertising clips</a:t>
            </a:r>
            <a:r>
              <a:rPr lang="en-US" smtClean="0"/>
              <a:t> </a:t>
            </a:r>
            <a:r>
              <a:rPr lang="en-US" sz="1400" smtClean="0"/>
              <a:t>8%</a:t>
            </a:r>
            <a:r>
              <a:rPr lang="en-US" smtClean="0"/>
              <a:t> </a:t>
            </a:r>
          </a:p>
          <a:p>
            <a:r>
              <a:rPr lang="en-US" sz="1400" b="1" smtClean="0"/>
              <a:t>Travel </a:t>
            </a:r>
            <a:r>
              <a:rPr lang="en-US" smtClean="0"/>
              <a:t> </a:t>
            </a:r>
            <a:r>
              <a:rPr lang="en-US" sz="1400" smtClean="0"/>
              <a:t>9%</a:t>
            </a:r>
            <a:r>
              <a:rPr lang="en-US" smtClean="0"/>
              <a:t> </a:t>
            </a:r>
          </a:p>
          <a:p>
            <a:r>
              <a:rPr lang="en-US" sz="1400" b="1" smtClean="0"/>
              <a:t>Car/motoring </a:t>
            </a:r>
            <a:r>
              <a:rPr lang="en-US" smtClean="0"/>
              <a:t> </a:t>
            </a:r>
            <a:r>
              <a:rPr lang="en-US" sz="1400" smtClean="0"/>
              <a:t>10%</a:t>
            </a:r>
            <a:r>
              <a:rPr lang="en-US" smtClean="0"/>
              <a:t> </a:t>
            </a:r>
          </a:p>
          <a:p>
            <a:r>
              <a:rPr lang="en-US" sz="1400" b="1" smtClean="0"/>
              <a:t>Celebrity &amp; entertainment </a:t>
            </a:r>
            <a:r>
              <a:rPr lang="en-US" smtClean="0"/>
              <a:t> </a:t>
            </a:r>
            <a:r>
              <a:rPr lang="en-US" sz="1400" smtClean="0"/>
              <a:t>10%</a:t>
            </a:r>
            <a:r>
              <a:rPr lang="en-US" smtClean="0"/>
              <a:t> </a:t>
            </a:r>
          </a:p>
          <a:p>
            <a:r>
              <a:rPr lang="en-US" sz="1400" b="1" smtClean="0"/>
              <a:t>Home &amp; garden </a:t>
            </a:r>
            <a:r>
              <a:rPr lang="en-US" smtClean="0"/>
              <a:t> </a:t>
            </a:r>
            <a:r>
              <a:rPr lang="en-US" sz="1400" smtClean="0"/>
              <a:t>10%</a:t>
            </a:r>
            <a:r>
              <a:rPr lang="en-US" smtClean="0"/>
              <a:t> </a:t>
            </a:r>
          </a:p>
          <a:p>
            <a:r>
              <a:rPr lang="en-US" sz="1400" b="1" smtClean="0"/>
              <a:t>Health </a:t>
            </a:r>
            <a:r>
              <a:rPr lang="en-US" smtClean="0"/>
              <a:t> </a:t>
            </a:r>
            <a:r>
              <a:rPr lang="en-US" sz="1400" smtClean="0"/>
              <a:t>10%</a:t>
            </a:r>
            <a:r>
              <a:rPr lang="en-US" smtClean="0"/>
              <a:t> </a:t>
            </a:r>
          </a:p>
          <a:p>
            <a:r>
              <a:rPr lang="en-US" sz="1400" b="1" smtClean="0"/>
              <a:t>Cooking </a:t>
            </a:r>
            <a:r>
              <a:rPr lang="en-US" smtClean="0"/>
              <a:t> </a:t>
            </a:r>
            <a:r>
              <a:rPr lang="en-US" sz="1400" smtClean="0"/>
              <a:t>12%</a:t>
            </a:r>
            <a:r>
              <a:rPr lang="en-US" smtClean="0"/>
              <a:t> </a:t>
            </a:r>
          </a:p>
          <a:p>
            <a:r>
              <a:rPr lang="en-US" sz="1400" b="1" smtClean="0"/>
              <a:t>Beauty &amp; fashion </a:t>
            </a:r>
            <a:r>
              <a:rPr lang="en-US" smtClean="0"/>
              <a:t> </a:t>
            </a:r>
            <a:r>
              <a:rPr lang="en-US" sz="1400" smtClean="0"/>
              <a:t>13%</a:t>
            </a:r>
            <a:r>
              <a:rPr lang="en-US" smtClean="0"/>
              <a:t> </a:t>
            </a:r>
          </a:p>
          <a:p>
            <a:r>
              <a:rPr lang="en-US" sz="1400" b="1" smtClean="0"/>
              <a:t>Music videos</a:t>
            </a:r>
            <a:r>
              <a:rPr lang="en-US" smtClean="0"/>
              <a:t> </a:t>
            </a:r>
            <a:r>
              <a:rPr lang="en-US" sz="1400" smtClean="0"/>
              <a:t>14%</a:t>
            </a:r>
            <a:r>
              <a:rPr lang="en-US" smtClean="0"/>
              <a:t> </a:t>
            </a:r>
          </a:p>
          <a:p>
            <a:r>
              <a:rPr lang="en-US" sz="1400" b="1" smtClean="0"/>
              <a:t>Documentary </a:t>
            </a:r>
            <a:r>
              <a:rPr lang="en-US" smtClean="0"/>
              <a:t> </a:t>
            </a:r>
            <a:r>
              <a:rPr lang="en-US" sz="1400" smtClean="0"/>
              <a:t>14%</a:t>
            </a:r>
            <a:r>
              <a:rPr lang="en-US" smtClean="0"/>
              <a:t> </a:t>
            </a:r>
          </a:p>
          <a:p>
            <a:r>
              <a:rPr lang="en-US" sz="1400" b="1" smtClean="0"/>
              <a:t>Sport </a:t>
            </a:r>
            <a:r>
              <a:rPr lang="en-US" smtClean="0"/>
              <a:t> </a:t>
            </a:r>
            <a:r>
              <a:rPr lang="en-US" sz="1400" smtClean="0"/>
              <a:t>16%</a:t>
            </a:r>
            <a:r>
              <a:rPr lang="en-US" smtClean="0"/>
              <a:t> </a:t>
            </a:r>
          </a:p>
          <a:p>
            <a:r>
              <a:rPr lang="en-US" sz="1400" b="1" smtClean="0"/>
              <a:t>Kids programmes / Cartoon </a:t>
            </a:r>
            <a:r>
              <a:rPr lang="en-US" smtClean="0"/>
              <a:t> </a:t>
            </a:r>
            <a:r>
              <a:rPr lang="en-US" sz="1400" smtClean="0"/>
              <a:t>18%</a:t>
            </a:r>
            <a:r>
              <a:rPr lang="en-US" smtClean="0"/>
              <a:t> </a:t>
            </a:r>
          </a:p>
          <a:p>
            <a:r>
              <a:rPr lang="en-US" sz="1400" b="1" smtClean="0"/>
              <a:t>Comedy </a:t>
            </a:r>
            <a:r>
              <a:rPr lang="en-US" smtClean="0"/>
              <a:t> </a:t>
            </a:r>
            <a:r>
              <a:rPr lang="en-US" sz="1400" smtClean="0"/>
              <a:t>19%</a:t>
            </a:r>
            <a:r>
              <a:rPr lang="en-US" smtClean="0"/>
              <a:t> </a:t>
            </a:r>
          </a:p>
          <a:p>
            <a:r>
              <a:rPr lang="en-US" sz="1400" b="1" smtClean="0"/>
              <a:t>Adult entertainment </a:t>
            </a:r>
            <a:r>
              <a:rPr lang="en-US" smtClean="0"/>
              <a:t> </a:t>
            </a:r>
            <a:r>
              <a:rPr lang="en-US" sz="1400" smtClean="0"/>
              <a:t>20%</a:t>
            </a:r>
            <a:r>
              <a:rPr lang="en-US" smtClean="0"/>
              <a:t> </a:t>
            </a:r>
          </a:p>
          <a:p>
            <a:r>
              <a:rPr lang="en-US" sz="1400" b="1" smtClean="0"/>
              <a:t>Science &amp; technology </a:t>
            </a:r>
            <a:r>
              <a:rPr lang="en-US" smtClean="0"/>
              <a:t> </a:t>
            </a:r>
            <a:r>
              <a:rPr lang="en-US" sz="1400" smtClean="0"/>
              <a:t>23%</a:t>
            </a:r>
            <a:r>
              <a:rPr lang="en-US" smtClean="0"/>
              <a:t> </a:t>
            </a:r>
          </a:p>
          <a:p>
            <a:r>
              <a:rPr lang="en-US" sz="1400" b="1" smtClean="0"/>
              <a:t>News / current affairs </a:t>
            </a:r>
            <a:r>
              <a:rPr lang="en-US" smtClean="0"/>
              <a:t> </a:t>
            </a:r>
            <a:r>
              <a:rPr lang="en-US" sz="1400" smtClean="0"/>
              <a:t>26%</a:t>
            </a:r>
            <a:r>
              <a:rPr lang="en-US" smtClean="0"/>
              <a:t> </a:t>
            </a:r>
          </a:p>
          <a:p>
            <a:r>
              <a:rPr lang="en-US" sz="1400" b="1" smtClean="0"/>
              <a:t>Viral  </a:t>
            </a:r>
            <a:r>
              <a:rPr lang="en-US" smtClean="0"/>
              <a:t> </a:t>
            </a:r>
            <a:r>
              <a:rPr lang="en-US" sz="1400" smtClean="0"/>
              <a:t>28%</a:t>
            </a:r>
            <a:r>
              <a:rPr lang="en-US" smtClean="0"/>
              <a:t> </a:t>
            </a:r>
          </a:p>
          <a:p>
            <a:r>
              <a:rPr lang="en-US" sz="1400" b="1" smtClean="0"/>
              <a:t>UGC</a:t>
            </a:r>
            <a:r>
              <a:rPr lang="en-US" smtClean="0"/>
              <a:t> </a:t>
            </a:r>
            <a:r>
              <a:rPr lang="en-US" sz="1400" smtClean="0"/>
              <a:t>29%</a:t>
            </a: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D661FE3C-1A5A-44A4-AD23-8196B52550D9}" type="slidenum">
              <a:rPr lang="en-US" smtClean="0">
                <a:cs typeface="Arial" charset="0"/>
              </a:rPr>
              <a:pPr defTabSz="954088"/>
              <a:t>10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ideo player 03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28788" y="3671887"/>
            <a:ext cx="8064500" cy="16557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863600" y="2012952"/>
            <a:ext cx="9794875" cy="13890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8" y="115890"/>
            <a:ext cx="2592387" cy="5672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115890"/>
            <a:ext cx="7624762" cy="5672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15890"/>
            <a:ext cx="10369550" cy="573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76263" y="958853"/>
            <a:ext cx="10369550" cy="48291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4164016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638" y="2746376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2" indent="0">
              <a:buNone/>
              <a:defRPr sz="1800"/>
            </a:lvl2pPr>
            <a:lvl3pPr marL="914284" indent="0">
              <a:buNone/>
              <a:defRPr sz="1600"/>
            </a:lvl3pPr>
            <a:lvl4pPr marL="1371426" indent="0">
              <a:buNone/>
              <a:defRPr sz="1400"/>
            </a:lvl4pPr>
            <a:lvl5pPr marL="1828566" indent="0">
              <a:buNone/>
              <a:defRPr sz="1400"/>
            </a:lvl5pPr>
            <a:lvl6pPr marL="2285708" indent="0">
              <a:buNone/>
              <a:defRPr sz="1400"/>
            </a:lvl6pPr>
            <a:lvl7pPr marL="2742850" indent="0">
              <a:buNone/>
              <a:defRPr sz="1400"/>
            </a:lvl7pPr>
            <a:lvl8pPr marL="3199991" indent="0">
              <a:buNone/>
              <a:defRPr sz="1400"/>
            </a:lvl8pPr>
            <a:lvl9pPr marL="365713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7" y="958853"/>
            <a:ext cx="5108575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42" y="958853"/>
            <a:ext cx="5108575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258765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4" y="1450976"/>
            <a:ext cx="5091111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4" indent="0">
              <a:buNone/>
              <a:defRPr sz="1800" b="1"/>
            </a:lvl3pPr>
            <a:lvl4pPr marL="1371426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50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4" y="2055814"/>
            <a:ext cx="5091111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114" y="1450976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4" indent="0">
              <a:buNone/>
              <a:defRPr sz="1800" b="1"/>
            </a:lvl3pPr>
            <a:lvl4pPr marL="1371426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50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114" y="2055814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26" y="258764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63" y="1355727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300"/>
            </a:lvl2pPr>
            <a:lvl3pPr marL="914284" indent="0">
              <a:buNone/>
              <a:defRPr sz="1000"/>
            </a:lvl3pPr>
            <a:lvl4pPr marL="1371426" indent="0">
              <a:buNone/>
              <a:defRPr sz="900"/>
            </a:lvl4pPr>
            <a:lvl5pPr marL="1828566" indent="0">
              <a:buNone/>
              <a:defRPr sz="900"/>
            </a:lvl5pPr>
            <a:lvl6pPr marL="2285708" indent="0">
              <a:buNone/>
              <a:defRPr sz="900"/>
            </a:lvl6pPr>
            <a:lvl7pPr marL="2742850" indent="0">
              <a:buNone/>
              <a:defRPr sz="900"/>
            </a:lvl7pPr>
            <a:lvl8pPr marL="3199991" indent="0">
              <a:buNone/>
              <a:defRPr sz="900"/>
            </a:lvl8pPr>
            <a:lvl9pPr marL="36571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013" y="4535492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8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4" indent="0">
              <a:buNone/>
              <a:defRPr sz="2400"/>
            </a:lvl3pPr>
            <a:lvl4pPr marL="1371426" indent="0">
              <a:buNone/>
              <a:defRPr sz="2000"/>
            </a:lvl4pPr>
            <a:lvl5pPr marL="1828566" indent="0">
              <a:buNone/>
              <a:defRPr sz="2000"/>
            </a:lvl5pPr>
            <a:lvl6pPr marL="2285708" indent="0">
              <a:buNone/>
              <a:defRPr sz="2000"/>
            </a:lvl6pPr>
            <a:lvl7pPr marL="2742850" indent="0">
              <a:buNone/>
              <a:defRPr sz="2000"/>
            </a:lvl7pPr>
            <a:lvl8pPr marL="3199991" indent="0">
              <a:buNone/>
              <a:defRPr sz="2000"/>
            </a:lvl8pPr>
            <a:lvl9pPr marL="365713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300"/>
            </a:lvl2pPr>
            <a:lvl3pPr marL="914284" indent="0">
              <a:buNone/>
              <a:defRPr sz="1000"/>
            </a:lvl3pPr>
            <a:lvl4pPr marL="1371426" indent="0">
              <a:buNone/>
              <a:defRPr sz="900"/>
            </a:lvl4pPr>
            <a:lvl5pPr marL="1828566" indent="0">
              <a:buNone/>
              <a:defRPr sz="900"/>
            </a:lvl5pPr>
            <a:lvl6pPr marL="2285708" indent="0">
              <a:buNone/>
              <a:defRPr sz="900"/>
            </a:lvl6pPr>
            <a:lvl7pPr marL="2742850" indent="0">
              <a:buNone/>
              <a:defRPr sz="900"/>
            </a:lvl7pPr>
            <a:lvl8pPr marL="3199991" indent="0">
              <a:buNone/>
              <a:defRPr sz="900"/>
            </a:lvl8pPr>
            <a:lvl9pPr marL="36571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958850"/>
            <a:ext cx="103695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65088"/>
            <a:ext cx="103695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28" name="Picture 4" descr="Video player 03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142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otham Black" pitchFamily="50" charset="0"/>
        </a:defRPr>
      </a:lvl6pPr>
      <a:lvl7pPr marL="914284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otham Black" pitchFamily="50" charset="0"/>
        </a:defRPr>
      </a:lvl7pPr>
      <a:lvl8pPr marL="1371426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otham Black" pitchFamily="50" charset="0"/>
        </a:defRPr>
      </a:lvl8pPr>
      <a:lvl9pPr marL="1828566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otham Black" pitchFamily="50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280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19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61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03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4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6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0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1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6"/>
          <p:cNvSpPr txBox="1">
            <a:spLocks noChangeArrowheads="1"/>
          </p:cNvSpPr>
          <p:nvPr/>
        </p:nvSpPr>
        <p:spPr bwMode="auto">
          <a:xfrm>
            <a:off x="2055813" y="3513138"/>
            <a:ext cx="71977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GB" sz="1600"/>
              <a:t>QUALITY SHORT FORM VIDEO AND ADVERTISING THROUGH TO 2015</a:t>
            </a:r>
          </a:p>
        </p:txBody>
      </p:sp>
      <p:pic>
        <p:nvPicPr>
          <p:cNvPr id="16387" name="Picture 9" descr="Shortcast_Logo_w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7738" y="1830388"/>
            <a:ext cx="71310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685338" y="532765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#yshortcast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22075" cy="573088"/>
          </a:xfrm>
        </p:spPr>
        <p:txBody>
          <a:bodyPr/>
          <a:lstStyle/>
          <a:p>
            <a:r>
              <a:rPr lang="en-GB" smtClean="0"/>
              <a:t>% of people who’ve not seen ads supporting genre clips</a:t>
            </a:r>
            <a:endParaRPr lang="en-US" smtClean="0"/>
          </a:p>
        </p:txBody>
      </p:sp>
      <p:pic>
        <p:nvPicPr>
          <p:cNvPr id="31746" name="Picture 15" descr="VIRAL CLIPS wo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75" y="4608513"/>
            <a:ext cx="9080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6" descr="ADULT CLIPS wo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813" y="3311525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7" descr="COMEDY wo-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3311525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8" descr="COOKERY wo-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3963" y="2016125"/>
            <a:ext cx="906462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9" descr="FILM wo-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963" y="684213"/>
            <a:ext cx="9080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0" descr="MUSIC CLIPS wo-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2013" y="2016125"/>
            <a:ext cx="906462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1" descr="NEWS wo-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20850" y="4608513"/>
            <a:ext cx="9080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22" descr="SPORT wo-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0550" y="3311525"/>
            <a:ext cx="9064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23" descr="TRAVEL wo-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60813" y="684213"/>
            <a:ext cx="9080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24" descr="TV wo-0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28788" y="684213"/>
            <a:ext cx="906462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25" descr="soaps WO-0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4800" y="684213"/>
            <a:ext cx="909638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26" descr="Copy of cartoons wo-0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28788" y="3311525"/>
            <a:ext cx="906462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8" name="Picture 27" descr="Copy of celeb wo-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28788" y="2016125"/>
            <a:ext cx="906462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28" descr="Copy of documentary wo-0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01038" y="2016125"/>
            <a:ext cx="906462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29" descr="Copy of fashion wo-0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84888" y="2016125"/>
            <a:ext cx="9080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30" descr="Copy of health wo-0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952875" y="2016125"/>
            <a:ext cx="9080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31" descr="Copy of home wo-0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844800" y="2016125"/>
            <a:ext cx="9080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32" descr="motoring wo-0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88963" y="2016125"/>
            <a:ext cx="9080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33" descr="science wo-0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88963" y="4608513"/>
            <a:ext cx="9080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34" descr="UGC wo-0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960813" y="4608513"/>
            <a:ext cx="9080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590550" y="1871663"/>
            <a:ext cx="9707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0550" y="3203575"/>
            <a:ext cx="9707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0550" y="4510088"/>
            <a:ext cx="9707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9" name="AutoShape 16"/>
          <p:cNvSpPr>
            <a:spLocks noChangeArrowheads="1"/>
          </p:cNvSpPr>
          <p:nvPr/>
        </p:nvSpPr>
        <p:spPr bwMode="auto">
          <a:xfrm>
            <a:off x="9436100" y="755650"/>
            <a:ext cx="1860550" cy="887413"/>
          </a:xfrm>
          <a:prstGeom prst="roundRect">
            <a:avLst>
              <a:gd name="adj" fmla="val 17648"/>
            </a:avLst>
          </a:prstGeom>
          <a:solidFill>
            <a:srgbClr val="008B95"/>
          </a:solidFill>
          <a:ln w="79375" cmpd="thickThin" algn="ctr">
            <a:solidFill>
              <a:srgbClr val="C0C0C0"/>
            </a:solidFill>
            <a:round/>
            <a:headEnd/>
            <a:tailEnd/>
          </a:ln>
        </p:spPr>
        <p:txBody>
          <a:bodyPr wrap="none" lIns="115214" tIns="57607" rIns="115214" bIns="57607" anchor="ctr"/>
          <a:lstStyle/>
          <a:p>
            <a:pPr marL="334963" indent="-334963" algn="ctr">
              <a:lnSpc>
                <a:spcPct val="90000"/>
              </a:lnSpc>
              <a:spcBef>
                <a:spcPct val="20000"/>
              </a:spcBef>
              <a:tabLst>
                <a:tab pos="334963" algn="l"/>
              </a:tabLst>
            </a:pPr>
            <a:r>
              <a:rPr lang="en-GB" sz="2500" b="1"/>
              <a:t>under 10%</a:t>
            </a:r>
          </a:p>
        </p:txBody>
      </p:sp>
      <p:sp>
        <p:nvSpPr>
          <p:cNvPr id="31770" name="AutoShape 16"/>
          <p:cNvSpPr>
            <a:spLocks noChangeArrowheads="1"/>
          </p:cNvSpPr>
          <p:nvPr/>
        </p:nvSpPr>
        <p:spPr bwMode="auto">
          <a:xfrm>
            <a:off x="9436100" y="2100263"/>
            <a:ext cx="1860550" cy="887412"/>
          </a:xfrm>
          <a:prstGeom prst="roundRect">
            <a:avLst>
              <a:gd name="adj" fmla="val 17648"/>
            </a:avLst>
          </a:prstGeom>
          <a:solidFill>
            <a:srgbClr val="008B95"/>
          </a:solidFill>
          <a:ln w="79375" cmpd="thickThin" algn="ctr">
            <a:solidFill>
              <a:srgbClr val="C0C0C0"/>
            </a:solidFill>
            <a:round/>
            <a:headEnd/>
            <a:tailEnd/>
          </a:ln>
        </p:spPr>
        <p:txBody>
          <a:bodyPr wrap="none" lIns="115214" tIns="57607" rIns="115214" bIns="57607" anchor="ctr"/>
          <a:lstStyle/>
          <a:p>
            <a:pPr marL="334963" indent="-334963" algn="ctr">
              <a:lnSpc>
                <a:spcPct val="90000"/>
              </a:lnSpc>
              <a:spcBef>
                <a:spcPct val="20000"/>
              </a:spcBef>
              <a:tabLst>
                <a:tab pos="334963" algn="l"/>
              </a:tabLst>
            </a:pPr>
            <a:r>
              <a:rPr lang="en-GB" sz="2500" b="1"/>
              <a:t>10-15% </a:t>
            </a:r>
          </a:p>
        </p:txBody>
      </p:sp>
      <p:sp>
        <p:nvSpPr>
          <p:cNvPr id="31771" name="AutoShape 16"/>
          <p:cNvSpPr>
            <a:spLocks noChangeArrowheads="1"/>
          </p:cNvSpPr>
          <p:nvPr/>
        </p:nvSpPr>
        <p:spPr bwMode="auto">
          <a:xfrm>
            <a:off x="9436100" y="3440113"/>
            <a:ext cx="1860550" cy="889000"/>
          </a:xfrm>
          <a:prstGeom prst="roundRect">
            <a:avLst>
              <a:gd name="adj" fmla="val 17648"/>
            </a:avLst>
          </a:prstGeom>
          <a:solidFill>
            <a:srgbClr val="008B95"/>
          </a:solidFill>
          <a:ln w="79375" cmpd="thickThin" algn="ctr">
            <a:solidFill>
              <a:srgbClr val="C0C0C0"/>
            </a:solidFill>
            <a:round/>
            <a:headEnd/>
            <a:tailEnd/>
          </a:ln>
        </p:spPr>
        <p:txBody>
          <a:bodyPr wrap="none" lIns="115214" tIns="57607" rIns="115214" bIns="57607" anchor="ctr"/>
          <a:lstStyle/>
          <a:p>
            <a:pPr marL="334963" indent="-334963" algn="ctr">
              <a:lnSpc>
                <a:spcPct val="90000"/>
              </a:lnSpc>
              <a:spcBef>
                <a:spcPct val="20000"/>
              </a:spcBef>
              <a:tabLst>
                <a:tab pos="334963" algn="l"/>
              </a:tabLst>
            </a:pPr>
            <a:r>
              <a:rPr lang="en-GB" sz="2500" b="1"/>
              <a:t>16-20% </a:t>
            </a:r>
          </a:p>
        </p:txBody>
      </p:sp>
      <p:sp>
        <p:nvSpPr>
          <p:cNvPr id="31772" name="AutoShape 16"/>
          <p:cNvSpPr>
            <a:spLocks noChangeArrowheads="1"/>
          </p:cNvSpPr>
          <p:nvPr/>
        </p:nvSpPr>
        <p:spPr bwMode="auto">
          <a:xfrm>
            <a:off x="9436100" y="4691063"/>
            <a:ext cx="1860550" cy="889000"/>
          </a:xfrm>
          <a:prstGeom prst="roundRect">
            <a:avLst>
              <a:gd name="adj" fmla="val 17648"/>
            </a:avLst>
          </a:prstGeom>
          <a:solidFill>
            <a:srgbClr val="008B95"/>
          </a:solidFill>
          <a:ln w="79375" cmpd="thickThin" algn="ctr">
            <a:solidFill>
              <a:srgbClr val="C0C0C0"/>
            </a:solidFill>
            <a:round/>
            <a:headEnd/>
            <a:tailEnd/>
          </a:ln>
        </p:spPr>
        <p:txBody>
          <a:bodyPr wrap="none" lIns="115214" tIns="57607" rIns="115214" bIns="57607" anchor="ctr"/>
          <a:lstStyle/>
          <a:p>
            <a:pPr marL="334963" indent="-334963" algn="ctr">
              <a:lnSpc>
                <a:spcPct val="90000"/>
              </a:lnSpc>
              <a:spcBef>
                <a:spcPct val="20000"/>
              </a:spcBef>
              <a:tabLst>
                <a:tab pos="334963" algn="l"/>
              </a:tabLst>
            </a:pPr>
            <a:r>
              <a:rPr lang="en-GB" sz="2500" b="1"/>
              <a:t>21 - 30% </a:t>
            </a:r>
          </a:p>
        </p:txBody>
      </p:sp>
      <p:sp>
        <p:nvSpPr>
          <p:cNvPr id="31773" name="Rectangle 34"/>
          <p:cNvSpPr>
            <a:spLocks noChangeArrowheads="1"/>
          </p:cNvSpPr>
          <p:nvPr/>
        </p:nvSpPr>
        <p:spPr bwMode="auto">
          <a:xfrm>
            <a:off x="65088" y="5638800"/>
            <a:ext cx="26844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GB" sz="900"/>
              <a:t>Source: Yahoo! Shortcast research, March 2011</a:t>
            </a:r>
          </a:p>
        </p:txBody>
      </p:sp>
      <p:sp>
        <p:nvSpPr>
          <p:cNvPr id="31774" name="TextBox 35"/>
          <p:cNvSpPr txBox="1">
            <a:spLocks noChangeArrowheads="1"/>
          </p:cNvSpPr>
          <p:nvPr/>
        </p:nvSpPr>
        <p:spPr bwMode="auto">
          <a:xfrm>
            <a:off x="796925" y="1584325"/>
            <a:ext cx="4048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film</a:t>
            </a:r>
            <a:endParaRPr lang="en-US" sz="1100"/>
          </a:p>
        </p:txBody>
      </p:sp>
      <p:sp>
        <p:nvSpPr>
          <p:cNvPr id="31775" name="TextBox 36"/>
          <p:cNvSpPr txBox="1">
            <a:spLocks noChangeArrowheads="1"/>
          </p:cNvSpPr>
          <p:nvPr/>
        </p:nvSpPr>
        <p:spPr bwMode="auto">
          <a:xfrm>
            <a:off x="2016125" y="1563688"/>
            <a:ext cx="3667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TV</a:t>
            </a:r>
            <a:endParaRPr lang="en-US" sz="1100"/>
          </a:p>
        </p:txBody>
      </p:sp>
      <p:sp>
        <p:nvSpPr>
          <p:cNvPr id="31776" name="TextBox 37"/>
          <p:cNvSpPr txBox="1">
            <a:spLocks noChangeArrowheads="1"/>
          </p:cNvSpPr>
          <p:nvPr/>
        </p:nvSpPr>
        <p:spPr bwMode="auto">
          <a:xfrm>
            <a:off x="2844800" y="1563688"/>
            <a:ext cx="9985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soaps/drama</a:t>
            </a:r>
            <a:endParaRPr lang="en-US" sz="1100"/>
          </a:p>
        </p:txBody>
      </p:sp>
      <p:sp>
        <p:nvSpPr>
          <p:cNvPr id="31777" name="TextBox 38"/>
          <p:cNvSpPr txBox="1">
            <a:spLocks noChangeArrowheads="1"/>
          </p:cNvSpPr>
          <p:nvPr/>
        </p:nvSpPr>
        <p:spPr bwMode="auto">
          <a:xfrm>
            <a:off x="4140200" y="1563688"/>
            <a:ext cx="5302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travel</a:t>
            </a:r>
            <a:endParaRPr lang="en-US" sz="1100"/>
          </a:p>
        </p:txBody>
      </p:sp>
      <p:sp>
        <p:nvSpPr>
          <p:cNvPr id="31778" name="TextBox 39"/>
          <p:cNvSpPr txBox="1">
            <a:spLocks noChangeArrowheads="1"/>
          </p:cNvSpPr>
          <p:nvPr/>
        </p:nvSpPr>
        <p:spPr bwMode="auto">
          <a:xfrm>
            <a:off x="792163" y="2935288"/>
            <a:ext cx="5302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autos</a:t>
            </a:r>
            <a:endParaRPr lang="en-US" sz="1100"/>
          </a:p>
        </p:txBody>
      </p:sp>
      <p:sp>
        <p:nvSpPr>
          <p:cNvPr id="31779" name="TextBox 40"/>
          <p:cNvSpPr txBox="1">
            <a:spLocks noChangeArrowheads="1"/>
          </p:cNvSpPr>
          <p:nvPr/>
        </p:nvSpPr>
        <p:spPr bwMode="auto">
          <a:xfrm>
            <a:off x="1801813" y="2916238"/>
            <a:ext cx="8270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celeb/ents</a:t>
            </a:r>
            <a:endParaRPr lang="en-US" sz="1100"/>
          </a:p>
        </p:txBody>
      </p:sp>
      <p:sp>
        <p:nvSpPr>
          <p:cNvPr id="31780" name="TextBox 41"/>
          <p:cNvSpPr txBox="1">
            <a:spLocks noChangeArrowheads="1"/>
          </p:cNvSpPr>
          <p:nvPr/>
        </p:nvSpPr>
        <p:spPr bwMode="auto">
          <a:xfrm>
            <a:off x="2909888" y="2916238"/>
            <a:ext cx="10144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home/garden</a:t>
            </a:r>
            <a:endParaRPr lang="en-US" sz="1100"/>
          </a:p>
        </p:txBody>
      </p:sp>
      <p:sp>
        <p:nvSpPr>
          <p:cNvPr id="31781" name="TextBox 42"/>
          <p:cNvSpPr txBox="1">
            <a:spLocks noChangeArrowheads="1"/>
          </p:cNvSpPr>
          <p:nvPr/>
        </p:nvSpPr>
        <p:spPr bwMode="auto">
          <a:xfrm>
            <a:off x="4137025" y="2916238"/>
            <a:ext cx="5683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health</a:t>
            </a:r>
            <a:endParaRPr lang="en-US" sz="1100"/>
          </a:p>
        </p:txBody>
      </p:sp>
      <p:sp>
        <p:nvSpPr>
          <p:cNvPr id="31782" name="TextBox 43"/>
          <p:cNvSpPr txBox="1">
            <a:spLocks noChangeArrowheads="1"/>
          </p:cNvSpPr>
          <p:nvPr/>
        </p:nvSpPr>
        <p:spPr bwMode="auto">
          <a:xfrm>
            <a:off x="5195888" y="2916238"/>
            <a:ext cx="5302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autos</a:t>
            </a:r>
            <a:endParaRPr lang="en-US" sz="1100"/>
          </a:p>
        </p:txBody>
      </p:sp>
      <p:sp>
        <p:nvSpPr>
          <p:cNvPr id="31783" name="TextBox 44"/>
          <p:cNvSpPr txBox="1">
            <a:spLocks noChangeArrowheads="1"/>
          </p:cNvSpPr>
          <p:nvPr/>
        </p:nvSpPr>
        <p:spPr bwMode="auto">
          <a:xfrm>
            <a:off x="6013450" y="2895600"/>
            <a:ext cx="1101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fashion/beauty</a:t>
            </a:r>
            <a:endParaRPr lang="en-US" sz="1100"/>
          </a:p>
        </p:txBody>
      </p:sp>
      <p:sp>
        <p:nvSpPr>
          <p:cNvPr id="31784" name="TextBox 45"/>
          <p:cNvSpPr txBox="1">
            <a:spLocks noChangeArrowheads="1"/>
          </p:cNvSpPr>
          <p:nvPr/>
        </p:nvSpPr>
        <p:spPr bwMode="auto">
          <a:xfrm>
            <a:off x="7404100" y="2895600"/>
            <a:ext cx="5524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music</a:t>
            </a:r>
            <a:endParaRPr lang="en-US" sz="1100"/>
          </a:p>
        </p:txBody>
      </p:sp>
      <p:sp>
        <p:nvSpPr>
          <p:cNvPr id="31785" name="TextBox 46"/>
          <p:cNvSpPr txBox="1">
            <a:spLocks noChangeArrowheads="1"/>
          </p:cNvSpPr>
          <p:nvPr/>
        </p:nvSpPr>
        <p:spPr bwMode="auto">
          <a:xfrm>
            <a:off x="8281988" y="2895600"/>
            <a:ext cx="9985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documentary</a:t>
            </a:r>
            <a:endParaRPr lang="en-US" sz="1100"/>
          </a:p>
        </p:txBody>
      </p:sp>
      <p:sp>
        <p:nvSpPr>
          <p:cNvPr id="31786" name="TextBox 47"/>
          <p:cNvSpPr txBox="1">
            <a:spLocks noChangeArrowheads="1"/>
          </p:cNvSpPr>
          <p:nvPr/>
        </p:nvSpPr>
        <p:spPr bwMode="auto">
          <a:xfrm>
            <a:off x="768350" y="4211638"/>
            <a:ext cx="496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sport</a:t>
            </a:r>
            <a:endParaRPr lang="en-US" sz="1100"/>
          </a:p>
        </p:txBody>
      </p:sp>
      <p:sp>
        <p:nvSpPr>
          <p:cNvPr id="31787" name="TextBox 48"/>
          <p:cNvSpPr txBox="1">
            <a:spLocks noChangeArrowheads="1"/>
          </p:cNvSpPr>
          <p:nvPr/>
        </p:nvSpPr>
        <p:spPr bwMode="auto">
          <a:xfrm>
            <a:off x="1865313" y="4192588"/>
            <a:ext cx="6556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kids TV</a:t>
            </a:r>
            <a:endParaRPr lang="en-US" sz="1100"/>
          </a:p>
        </p:txBody>
      </p:sp>
      <p:sp>
        <p:nvSpPr>
          <p:cNvPr id="31788" name="TextBox 49"/>
          <p:cNvSpPr txBox="1">
            <a:spLocks noChangeArrowheads="1"/>
          </p:cNvSpPr>
          <p:nvPr/>
        </p:nvSpPr>
        <p:spPr bwMode="auto">
          <a:xfrm>
            <a:off x="2884488" y="4192588"/>
            <a:ext cx="6794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comedy</a:t>
            </a:r>
            <a:endParaRPr lang="en-US" sz="1100"/>
          </a:p>
        </p:txBody>
      </p:sp>
      <p:sp>
        <p:nvSpPr>
          <p:cNvPr id="31789" name="TextBox 50"/>
          <p:cNvSpPr txBox="1">
            <a:spLocks noChangeArrowheads="1"/>
          </p:cNvSpPr>
          <p:nvPr/>
        </p:nvSpPr>
        <p:spPr bwMode="auto">
          <a:xfrm>
            <a:off x="4111625" y="4192588"/>
            <a:ext cx="4905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adult</a:t>
            </a:r>
            <a:endParaRPr lang="en-US" sz="1100"/>
          </a:p>
        </p:txBody>
      </p:sp>
      <p:sp>
        <p:nvSpPr>
          <p:cNvPr id="31790" name="TextBox 51"/>
          <p:cNvSpPr txBox="1">
            <a:spLocks noChangeArrowheads="1"/>
          </p:cNvSpPr>
          <p:nvPr/>
        </p:nvSpPr>
        <p:spPr bwMode="auto">
          <a:xfrm>
            <a:off x="612775" y="5491163"/>
            <a:ext cx="968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science/tech</a:t>
            </a:r>
            <a:endParaRPr lang="en-US" sz="1100"/>
          </a:p>
        </p:txBody>
      </p:sp>
      <p:sp>
        <p:nvSpPr>
          <p:cNvPr id="31791" name="TextBox 52"/>
          <p:cNvSpPr txBox="1">
            <a:spLocks noChangeArrowheads="1"/>
          </p:cNvSpPr>
          <p:nvPr/>
        </p:nvSpPr>
        <p:spPr bwMode="auto">
          <a:xfrm>
            <a:off x="1925638" y="5472113"/>
            <a:ext cx="514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news</a:t>
            </a:r>
            <a:endParaRPr lang="en-US" sz="1100"/>
          </a:p>
        </p:txBody>
      </p:sp>
      <p:sp>
        <p:nvSpPr>
          <p:cNvPr id="31792" name="TextBox 53"/>
          <p:cNvSpPr txBox="1">
            <a:spLocks noChangeArrowheads="1"/>
          </p:cNvSpPr>
          <p:nvPr/>
        </p:nvSpPr>
        <p:spPr bwMode="auto">
          <a:xfrm>
            <a:off x="3097213" y="5472113"/>
            <a:ext cx="444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viral</a:t>
            </a:r>
            <a:endParaRPr lang="en-US" sz="1100"/>
          </a:p>
        </p:txBody>
      </p:sp>
      <p:sp>
        <p:nvSpPr>
          <p:cNvPr id="31793" name="TextBox 54"/>
          <p:cNvSpPr txBox="1">
            <a:spLocks noChangeArrowheads="1"/>
          </p:cNvSpPr>
          <p:nvPr/>
        </p:nvSpPr>
        <p:spPr bwMode="auto">
          <a:xfrm>
            <a:off x="4171950" y="5472113"/>
            <a:ext cx="4127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ugc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val 16"/>
          <p:cNvSpPr>
            <a:spLocks noChangeArrowheads="1"/>
          </p:cNvSpPr>
          <p:nvPr/>
        </p:nvSpPr>
        <p:spPr bwMode="auto">
          <a:xfrm>
            <a:off x="8983663" y="4081463"/>
            <a:ext cx="1439862" cy="1439862"/>
          </a:xfrm>
          <a:prstGeom prst="ellipse">
            <a:avLst/>
          </a:prstGeom>
          <a:gradFill rotWithShape="1">
            <a:gsLst>
              <a:gs pos="0">
                <a:srgbClr val="755D16"/>
              </a:gs>
              <a:gs pos="100000">
                <a:srgbClr val="FDC82F"/>
              </a:gs>
            </a:gsLst>
            <a:lin ang="5400000" scaled="1"/>
          </a:gradFill>
          <a:ln w="57150" cmpd="thickThin" algn="ctr">
            <a:solidFill>
              <a:srgbClr val="CCCCC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2400" b="1"/>
              <a:t>self</a:t>
            </a:r>
          </a:p>
          <a:p>
            <a:pPr algn="ctr"/>
            <a:r>
              <a:rPr lang="en-GB" sz="2400" b="1"/>
              <a:t>15%</a:t>
            </a:r>
          </a:p>
        </p:txBody>
      </p:sp>
      <p:sp>
        <p:nvSpPr>
          <p:cNvPr id="33794" name="Oval 19"/>
          <p:cNvSpPr>
            <a:spLocks noChangeArrowheads="1"/>
          </p:cNvSpPr>
          <p:nvPr/>
        </p:nvSpPr>
        <p:spPr bwMode="auto">
          <a:xfrm>
            <a:off x="7023100" y="3362325"/>
            <a:ext cx="2159000" cy="2159000"/>
          </a:xfrm>
          <a:prstGeom prst="ellipse">
            <a:avLst/>
          </a:prstGeom>
          <a:gradFill rotWithShape="1">
            <a:gsLst>
              <a:gs pos="0">
                <a:srgbClr val="611552"/>
              </a:gs>
              <a:gs pos="100000">
                <a:srgbClr val="D12DB1"/>
              </a:gs>
            </a:gsLst>
            <a:lin ang="5400000" scaled="1"/>
          </a:gradFill>
          <a:ln w="57150" cmpd="thickThin" algn="ctr">
            <a:solidFill>
              <a:srgbClr val="CCCCC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2800" b="1"/>
              <a:t>social</a:t>
            </a:r>
          </a:p>
          <a:p>
            <a:pPr algn="ctr"/>
            <a:r>
              <a:rPr lang="en-GB" sz="2800" b="1"/>
              <a:t>25%</a:t>
            </a:r>
          </a:p>
        </p:txBody>
      </p:sp>
      <p:sp>
        <p:nvSpPr>
          <p:cNvPr id="33795" name="Oval 17"/>
          <p:cNvSpPr>
            <a:spLocks noChangeArrowheads="1"/>
          </p:cNvSpPr>
          <p:nvPr/>
        </p:nvSpPr>
        <p:spPr bwMode="auto">
          <a:xfrm>
            <a:off x="4332288" y="2641600"/>
            <a:ext cx="2879725" cy="2879725"/>
          </a:xfrm>
          <a:prstGeom prst="ellipse">
            <a:avLst/>
          </a:prstGeom>
          <a:gradFill rotWithShape="1">
            <a:gsLst>
              <a:gs pos="0">
                <a:srgbClr val="004045"/>
              </a:gs>
              <a:gs pos="100000">
                <a:srgbClr val="008B95"/>
              </a:gs>
            </a:gsLst>
            <a:lin ang="5400000" scaled="1"/>
          </a:gradFill>
          <a:ln w="57150" cmpd="thickThin" algn="ctr">
            <a:solidFill>
              <a:srgbClr val="CCCCC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4400" b="1"/>
              <a:t>email</a:t>
            </a:r>
          </a:p>
          <a:p>
            <a:pPr algn="ctr"/>
            <a:r>
              <a:rPr lang="en-GB" sz="4400" b="1"/>
              <a:t>37%</a:t>
            </a:r>
          </a:p>
        </p:txBody>
      </p:sp>
      <p:sp>
        <p:nvSpPr>
          <p:cNvPr id="33796" name="Oval 18"/>
          <p:cNvSpPr>
            <a:spLocks noChangeArrowheads="1"/>
          </p:cNvSpPr>
          <p:nvPr/>
        </p:nvSpPr>
        <p:spPr bwMode="auto">
          <a:xfrm>
            <a:off x="919163" y="1922463"/>
            <a:ext cx="3598862" cy="3598862"/>
          </a:xfrm>
          <a:prstGeom prst="ellipse">
            <a:avLst/>
          </a:prstGeom>
          <a:gradFill rotWithShape="1">
            <a:gsLst>
              <a:gs pos="0">
                <a:srgbClr val="390047"/>
              </a:gs>
              <a:gs pos="100000">
                <a:schemeClr val="accent1"/>
              </a:gs>
            </a:gsLst>
            <a:lin ang="5400000" scaled="1"/>
          </a:gradFill>
          <a:ln w="57150" cmpd="thickThin" algn="ctr">
            <a:solidFill>
              <a:srgbClr val="CCCCC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4400" b="1"/>
              <a:t>word of mouth</a:t>
            </a:r>
          </a:p>
          <a:p>
            <a:pPr algn="ctr"/>
            <a:r>
              <a:rPr lang="en-GB" sz="4400" b="1"/>
              <a:t>59%</a:t>
            </a:r>
          </a:p>
        </p:txBody>
      </p:sp>
      <p:sp>
        <p:nvSpPr>
          <p:cNvPr id="33797" name="Text Box 20"/>
          <p:cNvSpPr txBox="1">
            <a:spLocks noChangeArrowheads="1"/>
          </p:cNvSpPr>
          <p:nvPr/>
        </p:nvSpPr>
        <p:spPr bwMode="auto">
          <a:xfrm>
            <a:off x="1433513" y="1231900"/>
            <a:ext cx="25193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GB" sz="1600" b="1"/>
              <a:t>I tell people about clips</a:t>
            </a:r>
            <a:br>
              <a:rPr lang="en-GB" sz="1600" b="1"/>
            </a:br>
            <a:r>
              <a:rPr lang="en-GB" sz="1600" b="1"/>
              <a:t>I have seen in person</a:t>
            </a:r>
          </a:p>
        </p:txBody>
      </p:sp>
      <p:sp>
        <p:nvSpPr>
          <p:cNvPr id="33798" name="Text Box 21"/>
          <p:cNvSpPr txBox="1">
            <a:spLocks noChangeArrowheads="1"/>
          </p:cNvSpPr>
          <p:nvPr/>
        </p:nvSpPr>
        <p:spPr bwMode="auto">
          <a:xfrm>
            <a:off x="4157663" y="1639888"/>
            <a:ext cx="31591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en-GB" sz="1600" b="1"/>
              <a:t>I forward links to video clips to friends, family members or colleagues via email</a:t>
            </a:r>
          </a:p>
        </p:txBody>
      </p:sp>
      <p:sp>
        <p:nvSpPr>
          <p:cNvPr id="33799" name="Text Box 22"/>
          <p:cNvSpPr txBox="1">
            <a:spLocks noChangeArrowheads="1"/>
          </p:cNvSpPr>
          <p:nvPr/>
        </p:nvSpPr>
        <p:spPr bwMode="auto">
          <a:xfrm>
            <a:off x="6737350" y="2520950"/>
            <a:ext cx="26511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en-GB" sz="1600" b="1"/>
              <a:t>I post video clips on social networking sites</a:t>
            </a:r>
          </a:p>
        </p:txBody>
      </p:sp>
      <p:sp>
        <p:nvSpPr>
          <p:cNvPr id="33800" name="Text Box 23"/>
          <p:cNvSpPr txBox="1">
            <a:spLocks noChangeArrowheads="1"/>
          </p:cNvSpPr>
          <p:nvPr/>
        </p:nvSpPr>
        <p:spPr bwMode="auto">
          <a:xfrm>
            <a:off x="8709025" y="3205163"/>
            <a:ext cx="24495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en-GB" sz="1600" b="1"/>
              <a:t>I email links to short clips to myself to watch later</a:t>
            </a:r>
          </a:p>
        </p:txBody>
      </p:sp>
      <p:sp>
        <p:nvSpPr>
          <p:cNvPr id="33801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social: many touch points to spread media</a:t>
            </a:r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65088" y="5638800"/>
            <a:ext cx="26527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GB" sz="900"/>
              <a:t>Source: Yahoo! Shortcast research, March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576263" y="65088"/>
            <a:ext cx="103695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eaLnBrk="0" hangingPunct="0">
              <a:defRPr/>
            </a:pPr>
            <a:r>
              <a:rPr lang="en-GB" sz="3000" b="1" kern="0" dirty="0">
                <a:ea typeface="+mj-ea"/>
                <a:cs typeface="+mj-cs"/>
              </a:rPr>
              <a:t>the blurb</a:t>
            </a: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539750" y="4319588"/>
            <a:ext cx="1051401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eaLnBrk="0" hangingPunct="0"/>
            <a:r>
              <a:rPr lang="en-GB" sz="3000" b="1"/>
              <a:t>full insights deck available after we come present to you at your work and get your valuable feedback</a:t>
            </a:r>
          </a:p>
          <a:p>
            <a:pPr eaLnBrk="0" hangingPunct="0"/>
            <a:endParaRPr lang="en-GB" sz="3000" b="1"/>
          </a:p>
          <a:p>
            <a:pPr eaLnBrk="0" hangingPunct="0"/>
            <a:r>
              <a:rPr lang="en-GB" sz="3000" b="1"/>
              <a:t>all slides and videos are nickable if you credit them as being from Yahoo! </a:t>
            </a:r>
          </a:p>
          <a:p>
            <a:pPr eaLnBrk="0" hangingPunct="0"/>
            <a:endParaRPr lang="en-GB" sz="3000" b="1"/>
          </a:p>
          <a:p>
            <a:pPr eaLnBrk="0" hangingPunct="0"/>
            <a:r>
              <a:rPr lang="en-GB" sz="3000" b="1"/>
              <a:t>source: Shortcast, Yahoo! March 2011</a:t>
            </a:r>
          </a:p>
          <a:p>
            <a:pPr eaLnBrk="0" hangingPunct="0"/>
            <a:endParaRPr lang="en-GB" sz="3000" b="1"/>
          </a:p>
          <a:p>
            <a:pPr eaLnBrk="0" hangingPunct="0"/>
            <a:r>
              <a:rPr lang="en-GB" sz="3000" b="1"/>
              <a:t>Contact Patrick Hourihan (hourihan@yahoo-inc.com) or your local sales rep for more details</a:t>
            </a:r>
          </a:p>
          <a:p>
            <a:pPr eaLnBrk="0" hangingPunct="0"/>
            <a:r>
              <a:rPr lang="en-GB" sz="2000" b="1"/>
              <a:t>									#yshortcast</a:t>
            </a:r>
            <a:r>
              <a:rPr lang="en-GB"/>
              <a:t> </a:t>
            </a:r>
            <a:endParaRPr lang="en-GB" sz="3000" b="1"/>
          </a:p>
          <a:p>
            <a:pPr eaLnBrk="0" hangingPunct="0"/>
            <a:endParaRPr lang="en-GB" sz="3000" b="1"/>
          </a:p>
          <a:p>
            <a:pPr eaLnBrk="0" hangingPunct="0"/>
            <a:endParaRPr lang="en-GB" sz="3000" b="1"/>
          </a:p>
          <a:p>
            <a:pPr eaLnBrk="0" hangingPunct="0"/>
            <a:endParaRPr lang="en-GB" sz="3000" b="1"/>
          </a:p>
          <a:p>
            <a:pPr eaLnBrk="0" hangingPunct="0"/>
            <a:endParaRPr lang="en-GB" sz="3000" b="1"/>
          </a:p>
          <a:p>
            <a:pPr eaLnBrk="0" hangingPunct="0"/>
            <a:endParaRPr lang="en-GB" sz="3000" b="1"/>
          </a:p>
          <a:p>
            <a:pPr eaLnBrk="0" hangingPunct="0"/>
            <a:endParaRPr lang="en-GB"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36"/>
          <p:cNvSpPr txBox="1">
            <a:spLocks noChangeArrowheads="1"/>
          </p:cNvSpPr>
          <p:nvPr/>
        </p:nvSpPr>
        <p:spPr bwMode="auto">
          <a:xfrm>
            <a:off x="2055813" y="3513138"/>
            <a:ext cx="71977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GB" sz="1600"/>
              <a:t>QUALITY SHORT FORM VIDEO AND ADVERTISING THROUGH TO 2015</a:t>
            </a:r>
          </a:p>
        </p:txBody>
      </p:sp>
      <p:pic>
        <p:nvPicPr>
          <p:cNvPr id="35842" name="Picture 9" descr="Shortcast_Logo_w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7738" y="1830388"/>
            <a:ext cx="71310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shortcast?</a:t>
            </a:r>
            <a:endParaRPr lang="en-US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968875" y="958850"/>
            <a:ext cx="6264275" cy="48291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smtClean="0"/>
              <a:t>                        is about </a:t>
            </a:r>
            <a:r>
              <a:rPr lang="en-GB" sz="2000" b="1" u="sng" smtClean="0"/>
              <a:t>quality</a:t>
            </a:r>
          </a:p>
          <a:p>
            <a:pPr>
              <a:lnSpc>
                <a:spcPct val="150000"/>
              </a:lnSpc>
            </a:pPr>
            <a:r>
              <a:rPr lang="en-GB" sz="2000" smtClean="0"/>
              <a:t>                        is the commercial advertising opportunity in a world of short form video proliferation and consumption</a:t>
            </a:r>
            <a:endParaRPr lang="en-US" sz="2000" smtClean="0"/>
          </a:p>
          <a:p>
            <a:pPr>
              <a:lnSpc>
                <a:spcPct val="150000"/>
              </a:lnSpc>
            </a:pPr>
            <a:r>
              <a:rPr lang="en-GB" sz="2000" smtClean="0"/>
              <a:t>                       opportunities occur when short form </a:t>
            </a:r>
            <a:r>
              <a:rPr lang="en-GB" sz="2000" b="1" smtClean="0"/>
              <a:t>video content (&lt;5mins long) meets a minimum level of </a:t>
            </a:r>
            <a:r>
              <a:rPr lang="en-GB" sz="2000" b="1" u="sng" smtClean="0"/>
              <a:t>quality</a:t>
            </a:r>
            <a:r>
              <a:rPr lang="en-GB" sz="2000" b="1" smtClean="0"/>
              <a:t> to warrant being ad supported</a:t>
            </a:r>
          </a:p>
          <a:p>
            <a:pPr>
              <a:lnSpc>
                <a:spcPct val="150000"/>
              </a:lnSpc>
            </a:pPr>
            <a:r>
              <a:rPr lang="en-GB" sz="2000" smtClean="0"/>
              <a:t>by ad supported we mean </a:t>
            </a:r>
            <a:r>
              <a:rPr lang="en-GB" sz="2000" b="1" i="1" smtClean="0"/>
              <a:t>an ad that a consumer </a:t>
            </a:r>
            <a:r>
              <a:rPr lang="en-GB" sz="2000" b="1" i="1" u="sng" smtClean="0"/>
              <a:t>must view</a:t>
            </a:r>
            <a:r>
              <a:rPr lang="en-GB" sz="2000" b="1" i="1" smtClean="0"/>
              <a:t> before they can view their content</a:t>
            </a:r>
          </a:p>
          <a:p>
            <a:pPr>
              <a:lnSpc>
                <a:spcPct val="150000"/>
              </a:lnSpc>
            </a:pPr>
            <a:r>
              <a:rPr lang="en-GB" sz="2000" smtClean="0"/>
              <a:t>                        is the future</a:t>
            </a:r>
          </a:p>
          <a:p>
            <a:pPr>
              <a:lnSpc>
                <a:spcPct val="150000"/>
              </a:lnSpc>
            </a:pPr>
            <a:endParaRPr lang="en-GB" sz="2000" b="1" i="1" smtClean="0"/>
          </a:p>
        </p:txBody>
      </p:sp>
      <p:pic>
        <p:nvPicPr>
          <p:cNvPr id="17411" name="Picture 9" descr="Shortcast_Logo_w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2376488"/>
            <a:ext cx="46132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5088" y="5653088"/>
            <a:ext cx="2717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GB" sz="900"/>
              <a:t>Source: Yahoo! Shortcast research, March 2011</a:t>
            </a:r>
          </a:p>
        </p:txBody>
      </p:sp>
      <p:pic>
        <p:nvPicPr>
          <p:cNvPr id="17413" name="Picture 9" descr="Shortcast_Logo_w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7025" y="1044575"/>
            <a:ext cx="15414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Shortcast_Logo_w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1601788"/>
            <a:ext cx="15430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Shortcast_Logo_w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7025" y="3005138"/>
            <a:ext cx="15414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Shortcast_Logo_w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7025" y="5435600"/>
            <a:ext cx="154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audiovisual growth</a:t>
            </a:r>
          </a:p>
        </p:txBody>
      </p:sp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1666875" y="1303338"/>
            <a:ext cx="2573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GB" sz="3200" b="1"/>
              <a:t>video online</a:t>
            </a:r>
          </a:p>
        </p:txBody>
      </p:sp>
      <p:grpSp>
        <p:nvGrpSpPr>
          <p:cNvPr id="19459" name="Group 14"/>
          <p:cNvGrpSpPr>
            <a:grpSpLocks/>
          </p:cNvGrpSpPr>
          <p:nvPr/>
        </p:nvGrpSpPr>
        <p:grpSpPr bwMode="auto">
          <a:xfrm>
            <a:off x="738188" y="1808163"/>
            <a:ext cx="4389437" cy="3810000"/>
            <a:chOff x="465" y="1139"/>
            <a:chExt cx="2765" cy="2400"/>
          </a:xfrm>
        </p:grpSpPr>
        <p:pic>
          <p:nvPicPr>
            <p:cNvPr id="19466" name="Picture 9" descr="no arrow or bar"/>
            <p:cNvPicPr>
              <a:picLocks noChangeAspect="1" noChangeArrowheads="1"/>
            </p:cNvPicPr>
            <p:nvPr/>
          </p:nvPicPr>
          <p:blipFill>
            <a:blip r:embed="rId3"/>
            <a:srcRect r="50345" b="50183"/>
            <a:stretch>
              <a:fillRect/>
            </a:stretch>
          </p:blipFill>
          <p:spPr bwMode="auto">
            <a:xfrm>
              <a:off x="465" y="1139"/>
              <a:ext cx="237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10" descr="no arrow or bar"/>
            <p:cNvPicPr>
              <a:picLocks noChangeAspect="1" noChangeArrowheads="1"/>
            </p:cNvPicPr>
            <p:nvPr/>
          </p:nvPicPr>
          <p:blipFill>
            <a:blip r:embed="rId3"/>
            <a:srcRect l="32014" r="50345" b="50183"/>
            <a:stretch>
              <a:fillRect/>
            </a:stretch>
          </p:blipFill>
          <p:spPr bwMode="auto">
            <a:xfrm>
              <a:off x="2387" y="1139"/>
              <a:ext cx="843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671" y="1347"/>
              <a:ext cx="2420" cy="168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445" name="Rectangle 16"/>
            <p:cNvSpPr>
              <a:spLocks noChangeArrowheads="1"/>
            </p:cNvSpPr>
            <p:nvPr/>
          </p:nvSpPr>
          <p:spPr bwMode="auto">
            <a:xfrm>
              <a:off x="676" y="1463"/>
              <a:ext cx="2454" cy="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GB" sz="4000" b="1" dirty="0">
                  <a:cs typeface="+mn-cs"/>
                </a:rPr>
                <a:t>24.7m</a:t>
              </a:r>
              <a:r>
                <a:rPr lang="en-GB" sz="2000" b="1" dirty="0">
                  <a:cs typeface="+mn-cs"/>
                </a:rPr>
                <a:t> </a:t>
              </a:r>
              <a:br>
                <a:rPr lang="en-GB" sz="2000" b="1" dirty="0">
                  <a:cs typeface="+mn-cs"/>
                </a:rPr>
              </a:br>
              <a:r>
                <a:rPr lang="en-GB" b="1" dirty="0">
                  <a:cs typeface="+mn-cs"/>
                </a:rPr>
                <a:t>short form viewers (&lt;5 mins)</a:t>
              </a:r>
              <a:endParaRPr lang="en-GB" sz="2000" b="1" dirty="0">
                <a:cs typeface="+mn-cs"/>
              </a:endParaRPr>
            </a:p>
            <a:p>
              <a:pPr algn="ctr">
                <a:spcBef>
                  <a:spcPct val="20000"/>
                </a:spcBef>
                <a:defRPr/>
              </a:pPr>
              <a:endParaRPr lang="en-GB" sz="1300" b="1" dirty="0">
                <a:cs typeface="+mn-cs"/>
              </a:endParaRPr>
            </a:p>
            <a:p>
              <a:pPr algn="ctr">
                <a:spcBef>
                  <a:spcPct val="20000"/>
                </a:spcBef>
                <a:defRPr/>
              </a:pPr>
              <a:r>
                <a:rPr lang="en-GB" sz="4000" b="1" dirty="0">
                  <a:cs typeface="+mn-cs"/>
                </a:rPr>
                <a:t>£54m </a:t>
              </a:r>
              <a:r>
                <a:rPr lang="en-GB" sz="3200" b="1" dirty="0">
                  <a:cs typeface="+mn-cs"/>
                </a:rPr>
                <a:t>(+91%)</a:t>
              </a:r>
              <a:br>
                <a:rPr lang="en-GB" sz="3200" b="1" dirty="0">
                  <a:cs typeface="+mn-cs"/>
                </a:rPr>
              </a:br>
              <a:r>
                <a:rPr lang="en-GB" b="1" dirty="0">
                  <a:cs typeface="+mn-cs"/>
                </a:rPr>
                <a:t>video advertising growth</a:t>
              </a:r>
              <a:endParaRPr lang="en-GB" sz="2400" b="1" dirty="0">
                <a:cs typeface="+mn-cs"/>
              </a:endParaRPr>
            </a:p>
            <a:p>
              <a:pPr marL="177777" indent="-177777" algn="ctr">
                <a:spcBef>
                  <a:spcPct val="50000"/>
                </a:spcBef>
                <a:buFontTx/>
                <a:buChar char="•"/>
                <a:defRPr/>
              </a:pPr>
              <a:endParaRPr lang="en-GB" sz="1400" b="1" dirty="0">
                <a:cs typeface="+mn-cs"/>
              </a:endParaRPr>
            </a:p>
          </p:txBody>
        </p:sp>
      </p:grpSp>
      <p:grpSp>
        <p:nvGrpSpPr>
          <p:cNvPr id="19460" name="Group 15"/>
          <p:cNvGrpSpPr>
            <a:grpSpLocks/>
          </p:cNvGrpSpPr>
          <p:nvPr/>
        </p:nvGrpSpPr>
        <p:grpSpPr bwMode="auto">
          <a:xfrm>
            <a:off x="5899150" y="1303338"/>
            <a:ext cx="4722813" cy="3971925"/>
            <a:chOff x="5899150" y="1303339"/>
            <a:chExt cx="4722813" cy="3971925"/>
          </a:xfrm>
        </p:grpSpPr>
        <p:sp>
          <p:nvSpPr>
            <p:cNvPr id="19462" name="Rectangle 10"/>
            <p:cNvSpPr>
              <a:spLocks noChangeArrowheads="1"/>
            </p:cNvSpPr>
            <p:nvPr/>
          </p:nvSpPr>
          <p:spPr bwMode="auto">
            <a:xfrm>
              <a:off x="7859546" y="1303339"/>
              <a:ext cx="82266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/>
                <a:t>TV </a:t>
              </a:r>
            </a:p>
          </p:txBody>
        </p:sp>
        <p:pic>
          <p:nvPicPr>
            <p:cNvPr id="19463" name="Picture 15" descr="TV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99150" y="2124076"/>
              <a:ext cx="4722813" cy="315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6162680" y="2217724"/>
              <a:ext cx="4198995" cy="2592422"/>
            </a:xfrm>
            <a:prstGeom prst="rect">
              <a:avLst/>
            </a:prstGeom>
            <a:gradFill rotWithShape="1">
              <a:gsLst>
                <a:gs pos="0">
                  <a:srgbClr val="004C47"/>
                </a:gs>
                <a:gs pos="100000">
                  <a:srgbClr val="00A5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Rectangle 17"/>
            <p:cNvSpPr>
              <a:spLocks noChangeArrowheads="1"/>
            </p:cNvSpPr>
            <p:nvPr/>
          </p:nvSpPr>
          <p:spPr bwMode="auto">
            <a:xfrm>
              <a:off x="6156325" y="2339976"/>
              <a:ext cx="4187825" cy="233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GB" sz="4000" b="1"/>
                <a:t>+ 2hrs</a:t>
              </a:r>
              <a:r>
                <a:rPr lang="en-GB" sz="3200" b="1"/>
                <a:t/>
              </a:r>
              <a:br>
                <a:rPr lang="en-GB" sz="3200" b="1"/>
              </a:br>
              <a:r>
                <a:rPr lang="en-GB" b="1"/>
                <a:t>linear TV viewing</a:t>
              </a:r>
            </a:p>
            <a:p>
              <a:pPr algn="ctr">
                <a:tabLst>
                  <a:tab pos="0" algn="l"/>
                </a:tabLst>
              </a:pPr>
              <a:endParaRPr lang="en-GB" sz="2400" b="1"/>
            </a:p>
            <a:p>
              <a:pPr algn="ctr">
                <a:tabLst>
                  <a:tab pos="0" algn="l"/>
                </a:tabLst>
              </a:pPr>
              <a:r>
                <a:rPr lang="en-GB" sz="4000" b="1"/>
                <a:t>+16%</a:t>
              </a:r>
              <a:r>
                <a:rPr lang="en-GB" sz="3200" b="1"/>
                <a:t/>
              </a:r>
              <a:br>
                <a:rPr lang="en-GB" sz="3200" b="1"/>
              </a:br>
              <a:r>
                <a:rPr lang="en-GB" b="1"/>
                <a:t>ITV ad revenue</a:t>
              </a:r>
              <a:endParaRPr lang="en-GB" sz="2400" b="1"/>
            </a:p>
          </p:txBody>
        </p:sp>
      </p:grp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65088" y="5638800"/>
            <a:ext cx="47561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GB" sz="900"/>
              <a:t>Source: Yahoo! Shortcast research, March 2011/IAB/ComScore/Screendigest/BARB/ITV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890659" y="1969796"/>
            <a:ext cx="7230696" cy="3629679"/>
          </a:xfrm>
          <a:prstGeom prst="roundRect">
            <a:avLst>
              <a:gd name="adj" fmla="val 3500"/>
            </a:avLst>
          </a:prstGeom>
          <a:solidFill>
            <a:srgbClr val="E67DFF">
              <a:alpha val="44000"/>
            </a:srgbClr>
          </a:solidFill>
          <a:ln w="73025" cmpd="thickThin" algn="ctr">
            <a:solidFill>
              <a:srgbClr val="9900CC"/>
            </a:solidFill>
            <a:round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91428" tIns="45714" rIns="91428" bIns="45714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08" name="Title 2"/>
          <p:cNvSpPr>
            <a:spLocks noGrp="1"/>
          </p:cNvSpPr>
          <p:nvPr>
            <p:ph type="title"/>
          </p:nvPr>
        </p:nvSpPr>
        <p:spPr>
          <a:xfrm>
            <a:off x="576263" y="36513"/>
            <a:ext cx="10369550" cy="573087"/>
          </a:xfrm>
        </p:spPr>
        <p:txBody>
          <a:bodyPr/>
          <a:lstStyle/>
          <a:p>
            <a:r>
              <a:rPr lang="en-GB" smtClean="0"/>
              <a:t>sizing up the opportunity</a:t>
            </a:r>
            <a:endParaRPr lang="en-US" smtClean="0"/>
          </a:p>
        </p:txBody>
      </p:sp>
      <p:graphicFrame>
        <p:nvGraphicFramePr>
          <p:cNvPr id="21509" name="Content Placeholder 4"/>
          <p:cNvGraphicFramePr>
            <a:graphicFrameLocks noGrp="1"/>
          </p:cNvGraphicFramePr>
          <p:nvPr>
            <p:ph idx="1"/>
          </p:nvPr>
        </p:nvGraphicFramePr>
        <p:xfrm>
          <a:off x="576263" y="684213"/>
          <a:ext cx="1036955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r:id="rId4" imgW="10370195" imgH="5060119" progId="Excel.Chart.8">
                  <p:embed/>
                </p:oleObj>
              </mc:Choice>
              <mc:Fallback>
                <p:oleObj r:id="rId4" imgW="10370195" imgH="5060119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684213"/>
                        <a:ext cx="10369550" cy="505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AutoShape 10"/>
          <p:cNvSpPr>
            <a:spLocks noChangeArrowheads="1"/>
          </p:cNvSpPr>
          <p:nvPr/>
        </p:nvSpPr>
        <p:spPr bwMode="auto">
          <a:xfrm>
            <a:off x="4537075" y="1196975"/>
            <a:ext cx="1747838" cy="704850"/>
          </a:xfrm>
          <a:prstGeom prst="roundRect">
            <a:avLst>
              <a:gd name="adj" fmla="val 17648"/>
            </a:avLst>
          </a:prstGeom>
          <a:solidFill>
            <a:schemeClr val="tx1"/>
          </a:solidFill>
          <a:ln w="57150" cmpd="thickThin" algn="ctr">
            <a:solidFill>
              <a:schemeClr val="accent1"/>
            </a:solidFill>
            <a:round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GB" sz="4000" b="1">
                <a:solidFill>
                  <a:schemeClr val="accent1"/>
                </a:solidFill>
              </a:rPr>
              <a:t>77%</a:t>
            </a: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3225800" y="739775"/>
            <a:ext cx="5300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GB" b="1"/>
              <a:t>% video users consuming short video monthly</a:t>
            </a:r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65088" y="5673725"/>
            <a:ext cx="2717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GB" sz="900"/>
              <a:t>Source: Yahoo! Shortcast research, March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5" name="AutoShape 15"/>
          <p:cNvSpPr>
            <a:spLocks noChangeArrowheads="1"/>
          </p:cNvSpPr>
          <p:nvPr/>
        </p:nvSpPr>
        <p:spPr bwMode="auto">
          <a:xfrm>
            <a:off x="5980115" y="2400288"/>
            <a:ext cx="2668588" cy="2993007"/>
          </a:xfrm>
          <a:prstGeom prst="roundRect">
            <a:avLst>
              <a:gd name="adj" fmla="val 3500"/>
            </a:avLst>
          </a:prstGeom>
          <a:solidFill>
            <a:srgbClr val="E67DFF">
              <a:alpha val="44000"/>
            </a:srgbClr>
          </a:solidFill>
          <a:ln w="73025" cmpd="thickThin" algn="ctr">
            <a:solidFill>
              <a:srgbClr val="9900CC"/>
            </a:solidFill>
            <a:round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91428" tIns="45714" rIns="91428" bIns="45714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657" name="AutoShape 17"/>
          <p:cNvSpPr>
            <a:spLocks noChangeArrowheads="1"/>
          </p:cNvSpPr>
          <p:nvPr/>
        </p:nvSpPr>
        <p:spPr bwMode="auto">
          <a:xfrm>
            <a:off x="2036711" y="899827"/>
            <a:ext cx="2409825" cy="4515793"/>
          </a:xfrm>
          <a:prstGeom prst="roundRect">
            <a:avLst>
              <a:gd name="adj" fmla="val 3500"/>
            </a:avLst>
          </a:prstGeom>
          <a:solidFill>
            <a:srgbClr val="E67DFF">
              <a:alpha val="44000"/>
            </a:srgbClr>
          </a:solidFill>
          <a:ln w="73025" cmpd="thickThin" algn="ctr">
            <a:solidFill>
              <a:srgbClr val="9900CC"/>
            </a:solidFill>
            <a:round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91428" tIns="45714" rIns="91428" bIns="45714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aphicFrame>
        <p:nvGraphicFramePr>
          <p:cNvPr id="22535" name="Object 12"/>
          <p:cNvGraphicFramePr>
            <a:graphicFrameLocks noChangeAspect="1"/>
          </p:cNvGraphicFramePr>
          <p:nvPr/>
        </p:nvGraphicFramePr>
        <p:xfrm>
          <a:off x="1435100" y="954088"/>
          <a:ext cx="8648700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r:id="rId6" imgW="8650974" imgH="4663844" progId="Excel.Chart.8">
                  <p:embed/>
                </p:oleObj>
              </mc:Choice>
              <mc:Fallback>
                <p:oleObj r:id="rId6" imgW="8650974" imgH="4663844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954088"/>
                        <a:ext cx="8648700" cy="466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11"/>
          <p:cNvSpPr>
            <a:spLocks noGrp="1" noChangeArrowheads="1"/>
          </p:cNvSpPr>
          <p:nvPr>
            <p:ph type="title"/>
          </p:nvPr>
        </p:nvSpPr>
        <p:spPr>
          <a:xfrm>
            <a:off x="576263" y="65088"/>
            <a:ext cx="10369550" cy="573087"/>
          </a:xfrm>
        </p:spPr>
        <p:txBody>
          <a:bodyPr/>
          <a:lstStyle/>
          <a:p>
            <a:pPr eaLnBrk="1" hangingPunct="1"/>
            <a:r>
              <a:rPr lang="en-GB" smtClean="0"/>
              <a:t>% of video viewers who view short form weekly</a:t>
            </a:r>
          </a:p>
        </p:txBody>
      </p:sp>
      <p:sp>
        <p:nvSpPr>
          <p:cNvPr id="22537" name="AutoShape 16"/>
          <p:cNvSpPr>
            <a:spLocks noChangeArrowheads="1"/>
          </p:cNvSpPr>
          <p:nvPr/>
        </p:nvSpPr>
        <p:spPr bwMode="auto">
          <a:xfrm>
            <a:off x="2438400" y="2911475"/>
            <a:ext cx="1476375" cy="704850"/>
          </a:xfrm>
          <a:prstGeom prst="roundRect">
            <a:avLst>
              <a:gd name="adj" fmla="val 17648"/>
            </a:avLst>
          </a:prstGeom>
          <a:solidFill>
            <a:schemeClr val="tx1"/>
          </a:solidFill>
          <a:ln w="57150" cmpd="thickThin" algn="ctr">
            <a:solidFill>
              <a:srgbClr val="9900CC"/>
            </a:solidFill>
            <a:round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GB" sz="2000" b="1">
                <a:solidFill>
                  <a:srgbClr val="7B0099"/>
                </a:solidFill>
              </a:rPr>
              <a:t>status </a:t>
            </a:r>
            <a:br>
              <a:rPr lang="en-GB" sz="2000" b="1">
                <a:solidFill>
                  <a:srgbClr val="7B0099"/>
                </a:solidFill>
              </a:rPr>
            </a:br>
            <a:r>
              <a:rPr lang="en-GB" sz="2000" b="1">
                <a:solidFill>
                  <a:srgbClr val="7B0099"/>
                </a:solidFill>
              </a:rPr>
              <a:t>quo</a:t>
            </a:r>
          </a:p>
        </p:txBody>
      </p:sp>
      <p:sp>
        <p:nvSpPr>
          <p:cNvPr id="22538" name="AutoShape 14"/>
          <p:cNvSpPr>
            <a:spLocks noChangeArrowheads="1"/>
          </p:cNvSpPr>
          <p:nvPr/>
        </p:nvSpPr>
        <p:spPr bwMode="auto">
          <a:xfrm>
            <a:off x="6527800" y="2874963"/>
            <a:ext cx="1476375" cy="704850"/>
          </a:xfrm>
          <a:prstGeom prst="roundRect">
            <a:avLst>
              <a:gd name="adj" fmla="val 17648"/>
            </a:avLst>
          </a:prstGeom>
          <a:solidFill>
            <a:schemeClr val="tx1"/>
          </a:solidFill>
          <a:ln w="57150" cmpd="thickThin" algn="ctr">
            <a:solidFill>
              <a:srgbClr val="9900CC"/>
            </a:solidFill>
            <a:round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GB" sz="2000" b="1">
                <a:solidFill>
                  <a:srgbClr val="7B0099"/>
                </a:solidFill>
              </a:rPr>
              <a:t>the future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65088" y="5638800"/>
            <a:ext cx="26527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GB" sz="900"/>
              <a:t>Source: Yahoo! Shortcast research, March 2011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3238" y="2363788"/>
            <a:ext cx="550862" cy="58420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>
              <a:defRPr/>
            </a:pPr>
            <a:r>
              <a:rPr lang="en-GB" sz="3200" b="1" kern="0" dirty="0">
                <a:solidFill>
                  <a:srgbClr val="FFFFFF"/>
                </a:solidFill>
                <a:ea typeface="+mj-ea"/>
                <a:cs typeface="+mj-cs"/>
              </a:rPr>
              <a:t>%</a:t>
            </a:r>
            <a:endParaRPr lang="en-GB" dirty="0">
              <a:cs typeface="+mn-cs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16"/>
          <p:cNvSpPr>
            <a:spLocks noChangeArrowheads="1"/>
          </p:cNvSpPr>
          <p:nvPr/>
        </p:nvSpPr>
        <p:spPr bwMode="auto">
          <a:xfrm>
            <a:off x="92075" y="660400"/>
            <a:ext cx="11353800" cy="5181600"/>
          </a:xfrm>
          <a:prstGeom prst="roundRect">
            <a:avLst>
              <a:gd name="adj" fmla="val 1741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245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monday 10am – checking</a:t>
            </a:r>
          </a:p>
        </p:txBody>
      </p:sp>
      <p:grpSp>
        <p:nvGrpSpPr>
          <p:cNvPr id="24579" name="Group 26"/>
          <p:cNvGrpSpPr>
            <a:grpSpLocks/>
          </p:cNvGrpSpPr>
          <p:nvPr/>
        </p:nvGrpSpPr>
        <p:grpSpPr bwMode="auto">
          <a:xfrm>
            <a:off x="8237538" y="650875"/>
            <a:ext cx="2698750" cy="1824038"/>
            <a:chOff x="1943" y="254"/>
            <a:chExt cx="2819" cy="1851"/>
          </a:xfrm>
        </p:grpSpPr>
        <p:pic>
          <p:nvPicPr>
            <p:cNvPr id="24592" name="Picture 25" descr="viewer w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43" y="254"/>
              <a:ext cx="2819" cy="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4"/>
            <p:cNvPicPr>
              <a:picLocks noChangeAspect="1" noChangeArrowheads="1"/>
            </p:cNvPicPr>
            <p:nvPr/>
          </p:nvPicPr>
          <p:blipFill>
            <a:blip r:embed="rId4"/>
            <a:srcRect l="7895" t="48920" r="42365" b="16940"/>
            <a:stretch>
              <a:fillRect/>
            </a:stretch>
          </p:blipFill>
          <p:spPr bwMode="auto">
            <a:xfrm>
              <a:off x="2185" y="396"/>
              <a:ext cx="2419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0" name="Group 29"/>
          <p:cNvGrpSpPr>
            <a:grpSpLocks/>
          </p:cNvGrpSpPr>
          <p:nvPr/>
        </p:nvGrpSpPr>
        <p:grpSpPr bwMode="auto">
          <a:xfrm>
            <a:off x="8237538" y="2389188"/>
            <a:ext cx="2698750" cy="1735137"/>
            <a:chOff x="2219" y="1115"/>
            <a:chExt cx="2819" cy="1851"/>
          </a:xfrm>
        </p:grpSpPr>
        <p:pic>
          <p:nvPicPr>
            <p:cNvPr id="24589" name="Picture 27" descr="viewer w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19" y="1115"/>
              <a:ext cx="2819" cy="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3"/>
            <p:cNvPicPr>
              <a:picLocks noChangeAspect="1" noChangeArrowheads="1"/>
            </p:cNvPicPr>
            <p:nvPr/>
          </p:nvPicPr>
          <p:blipFill>
            <a:blip r:embed="rId6"/>
            <a:srcRect l="13425" t="38194" r="45900" b="51945"/>
            <a:stretch>
              <a:fillRect/>
            </a:stretch>
          </p:blipFill>
          <p:spPr bwMode="auto">
            <a:xfrm>
              <a:off x="2470" y="1261"/>
              <a:ext cx="2390" cy="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3"/>
            <p:cNvPicPr>
              <a:picLocks noChangeAspect="1" noChangeArrowheads="1"/>
            </p:cNvPicPr>
            <p:nvPr/>
          </p:nvPicPr>
          <p:blipFill>
            <a:blip r:embed="rId6"/>
            <a:srcRect l="8418" t="38194" r="37521" b="32227"/>
            <a:stretch>
              <a:fillRect/>
            </a:stretch>
          </p:blipFill>
          <p:spPr bwMode="auto">
            <a:xfrm>
              <a:off x="2487" y="1366"/>
              <a:ext cx="2367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1" name="Rectangle 2"/>
          <p:cNvSpPr txBox="1">
            <a:spLocks/>
          </p:cNvSpPr>
          <p:nvPr/>
        </p:nvSpPr>
        <p:spPr bwMode="auto">
          <a:xfrm>
            <a:off x="8456613" y="777875"/>
            <a:ext cx="2343150" cy="288925"/>
          </a:xfrm>
          <a:prstGeom prst="rect">
            <a:avLst/>
          </a:prstGeom>
          <a:solidFill>
            <a:srgbClr val="333333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GB" sz="1600" b="1"/>
              <a:t>sport</a:t>
            </a:r>
          </a:p>
        </p:txBody>
      </p:sp>
      <p:pic>
        <p:nvPicPr>
          <p:cNvPr id="24582" name="Picture 22"/>
          <p:cNvPicPr>
            <a:picLocks noChangeAspect="1" noChangeArrowheads="1"/>
          </p:cNvPicPr>
          <p:nvPr/>
        </p:nvPicPr>
        <p:blipFill>
          <a:blip r:embed="rId7"/>
          <a:srcRect l="18150" t="24835" r="17148" b="32185"/>
          <a:stretch>
            <a:fillRect/>
          </a:stretch>
        </p:blipFill>
        <p:spPr bwMode="auto">
          <a:xfrm>
            <a:off x="107950" y="1122363"/>
            <a:ext cx="8174038" cy="4256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3" name="Rectangle 2"/>
          <p:cNvSpPr txBox="1">
            <a:spLocks/>
          </p:cNvSpPr>
          <p:nvPr/>
        </p:nvSpPr>
        <p:spPr bwMode="auto">
          <a:xfrm>
            <a:off x="8437563" y="2500313"/>
            <a:ext cx="2343150" cy="288925"/>
          </a:xfrm>
          <a:prstGeom prst="rect">
            <a:avLst/>
          </a:prstGeom>
          <a:solidFill>
            <a:srgbClr val="333333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GB" sz="1600" b="1"/>
              <a:t>trailers</a:t>
            </a:r>
          </a:p>
        </p:txBody>
      </p:sp>
      <p:grpSp>
        <p:nvGrpSpPr>
          <p:cNvPr id="24584" name="Group 22"/>
          <p:cNvGrpSpPr>
            <a:grpSpLocks/>
          </p:cNvGrpSpPr>
          <p:nvPr/>
        </p:nvGrpSpPr>
        <p:grpSpPr bwMode="auto">
          <a:xfrm>
            <a:off x="8237538" y="4125913"/>
            <a:ext cx="2698750" cy="1620837"/>
            <a:chOff x="5189" y="2599"/>
            <a:chExt cx="1700" cy="1021"/>
          </a:xfrm>
        </p:grpSpPr>
        <p:pic>
          <p:nvPicPr>
            <p:cNvPr id="24587" name="Picture 30" descr="viewer w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89" y="2599"/>
              <a:ext cx="1700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8" name="Picture 2"/>
            <p:cNvPicPr>
              <a:picLocks noChangeAspect="1" noChangeArrowheads="1"/>
            </p:cNvPicPr>
            <p:nvPr/>
          </p:nvPicPr>
          <p:blipFill>
            <a:blip r:embed="rId9"/>
            <a:srcRect l="24213" t="36127" r="42775" b="39371"/>
            <a:stretch>
              <a:fillRect/>
            </a:stretch>
          </p:blipFill>
          <p:spPr bwMode="auto">
            <a:xfrm>
              <a:off x="5334" y="2676"/>
              <a:ext cx="1489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5" name="Rectangle 2"/>
          <p:cNvSpPr txBox="1">
            <a:spLocks/>
          </p:cNvSpPr>
          <p:nvPr/>
        </p:nvSpPr>
        <p:spPr bwMode="auto">
          <a:xfrm>
            <a:off x="8447088" y="4222750"/>
            <a:ext cx="2343150" cy="288925"/>
          </a:xfrm>
          <a:prstGeom prst="rect">
            <a:avLst/>
          </a:prstGeom>
          <a:solidFill>
            <a:srgbClr val="333333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GB" sz="1600" b="1"/>
              <a:t>current affairs</a:t>
            </a:r>
          </a:p>
        </p:txBody>
      </p:sp>
      <p:sp>
        <p:nvSpPr>
          <p:cNvPr id="24586" name="Rectangle 18"/>
          <p:cNvSpPr>
            <a:spLocks noChangeArrowheads="1"/>
          </p:cNvSpPr>
          <p:nvPr/>
        </p:nvSpPr>
        <p:spPr bwMode="auto">
          <a:xfrm>
            <a:off x="65088" y="5638800"/>
            <a:ext cx="26527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GB" sz="900"/>
              <a:t>Source: Yahoo! Shortcast research, march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21" name="Line 53"/>
          <p:cNvSpPr>
            <a:spLocks noChangeShapeType="1"/>
          </p:cNvSpPr>
          <p:nvPr/>
        </p:nvSpPr>
        <p:spPr bwMode="auto">
          <a:xfrm flipV="1">
            <a:off x="6694490" y="2027239"/>
            <a:ext cx="4686300" cy="13906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3220" name="Line 52"/>
          <p:cNvSpPr>
            <a:spLocks noChangeShapeType="1"/>
          </p:cNvSpPr>
          <p:nvPr/>
        </p:nvSpPr>
        <p:spPr bwMode="auto">
          <a:xfrm flipV="1">
            <a:off x="8105779" y="752476"/>
            <a:ext cx="3209925" cy="9429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3222" name="Line 54"/>
          <p:cNvSpPr>
            <a:spLocks noChangeShapeType="1"/>
          </p:cNvSpPr>
          <p:nvPr/>
        </p:nvSpPr>
        <p:spPr bwMode="auto">
          <a:xfrm>
            <a:off x="8999542" y="5064125"/>
            <a:ext cx="2403475" cy="7429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3223" name="Line 55"/>
          <p:cNvSpPr>
            <a:spLocks noChangeShapeType="1"/>
          </p:cNvSpPr>
          <p:nvPr/>
        </p:nvSpPr>
        <p:spPr bwMode="auto">
          <a:xfrm>
            <a:off x="2944813" y="4090990"/>
            <a:ext cx="0" cy="1781174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3224" name="Line 56"/>
          <p:cNvSpPr>
            <a:spLocks noChangeShapeType="1"/>
          </p:cNvSpPr>
          <p:nvPr/>
        </p:nvSpPr>
        <p:spPr bwMode="auto">
          <a:xfrm flipH="1">
            <a:off x="4" y="4956176"/>
            <a:ext cx="3084513" cy="8191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3225" name="Line 57"/>
          <p:cNvSpPr>
            <a:spLocks noChangeShapeType="1"/>
          </p:cNvSpPr>
          <p:nvPr/>
        </p:nvSpPr>
        <p:spPr bwMode="auto">
          <a:xfrm flipH="1" flipV="1">
            <a:off x="1" y="1077915"/>
            <a:ext cx="2320924" cy="6572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3226" name="Line 58"/>
          <p:cNvSpPr>
            <a:spLocks noChangeShapeType="1"/>
          </p:cNvSpPr>
          <p:nvPr/>
        </p:nvSpPr>
        <p:spPr bwMode="auto">
          <a:xfrm flipH="1" flipV="1">
            <a:off x="4" y="3352802"/>
            <a:ext cx="4748213" cy="1905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5975" name="Line 23"/>
          <p:cNvSpPr>
            <a:spLocks noChangeShapeType="1"/>
          </p:cNvSpPr>
          <p:nvPr/>
        </p:nvSpPr>
        <p:spPr bwMode="auto">
          <a:xfrm flipH="1" flipV="1">
            <a:off x="6851653" y="3373438"/>
            <a:ext cx="1184275" cy="10477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 flipH="1" flipV="1">
            <a:off x="1700213" y="4106864"/>
            <a:ext cx="1384300" cy="84931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5973" name="Line 21"/>
          <p:cNvSpPr>
            <a:spLocks noChangeShapeType="1"/>
          </p:cNvSpPr>
          <p:nvPr/>
        </p:nvSpPr>
        <p:spPr bwMode="auto">
          <a:xfrm flipV="1">
            <a:off x="5322891" y="2365375"/>
            <a:ext cx="1722437" cy="257651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5972" name="Line 20"/>
          <p:cNvSpPr>
            <a:spLocks noChangeShapeType="1"/>
          </p:cNvSpPr>
          <p:nvPr/>
        </p:nvSpPr>
        <p:spPr bwMode="auto">
          <a:xfrm>
            <a:off x="7015163" y="2446338"/>
            <a:ext cx="1620837" cy="965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 flipV="1">
            <a:off x="2790825" y="1611314"/>
            <a:ext cx="3132138" cy="18065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5969" name="Line 17"/>
          <p:cNvSpPr>
            <a:spLocks noChangeShapeType="1"/>
          </p:cNvSpPr>
          <p:nvPr/>
        </p:nvSpPr>
        <p:spPr bwMode="auto">
          <a:xfrm>
            <a:off x="3300416" y="2424112"/>
            <a:ext cx="884237" cy="185420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2811466" y="3359151"/>
            <a:ext cx="3911600" cy="17938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>
            <a:off x="4470404" y="1684338"/>
            <a:ext cx="4151313" cy="1727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5967" name="Line 15"/>
          <p:cNvSpPr>
            <a:spLocks noChangeShapeType="1"/>
          </p:cNvSpPr>
          <p:nvPr/>
        </p:nvSpPr>
        <p:spPr bwMode="auto">
          <a:xfrm flipH="1">
            <a:off x="8983667" y="4137025"/>
            <a:ext cx="668337" cy="1016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5968" name="Line 16"/>
          <p:cNvSpPr>
            <a:spLocks noChangeShapeType="1"/>
          </p:cNvSpPr>
          <p:nvPr/>
        </p:nvSpPr>
        <p:spPr bwMode="auto">
          <a:xfrm flipH="1">
            <a:off x="5268913" y="3417889"/>
            <a:ext cx="3340100" cy="1595437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5970" name="Line 18"/>
          <p:cNvSpPr>
            <a:spLocks noChangeShapeType="1"/>
          </p:cNvSpPr>
          <p:nvPr/>
        </p:nvSpPr>
        <p:spPr bwMode="auto">
          <a:xfrm>
            <a:off x="4511679" y="1670052"/>
            <a:ext cx="1249363" cy="9429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1428" tIns="45714" rIns="91428" bIns="45714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6679" name="Group 23"/>
          <p:cNvGrpSpPr>
            <a:grpSpLocks/>
          </p:cNvGrpSpPr>
          <p:nvPr/>
        </p:nvGrpSpPr>
        <p:grpSpPr bwMode="auto">
          <a:xfrm>
            <a:off x="641350" y="995363"/>
            <a:ext cx="10198100" cy="4735512"/>
            <a:chOff x="641350" y="995363"/>
            <a:chExt cx="10198100" cy="4735512"/>
          </a:xfrm>
        </p:grpSpPr>
        <p:sp>
          <p:nvSpPr>
            <p:cNvPr id="125955" name="Rounded Rectangle 4"/>
            <p:cNvSpPr>
              <a:spLocks noChangeArrowheads="1"/>
            </p:cNvSpPr>
            <p:nvPr/>
          </p:nvSpPr>
          <p:spPr bwMode="auto">
            <a:xfrm>
              <a:off x="641350" y="2638425"/>
              <a:ext cx="2159000" cy="14398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 algn="ctr">
              <a:solidFill>
                <a:srgbClr val="CCCC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en-GB" sz="2000" b="1" dirty="0">
                  <a:ea typeface="ＭＳ Ｐゴシック"/>
                  <a:cs typeface="Tahoma" pitchFamily="34" charset="0"/>
                </a:rPr>
                <a:t>stumble upon</a:t>
              </a:r>
            </a:p>
          </p:txBody>
        </p:sp>
        <p:sp>
          <p:nvSpPr>
            <p:cNvPr id="125956" name="Rounded Rectangle 5"/>
            <p:cNvSpPr>
              <a:spLocks noChangeArrowheads="1"/>
            </p:cNvSpPr>
            <p:nvPr/>
          </p:nvSpPr>
          <p:spPr bwMode="auto">
            <a:xfrm>
              <a:off x="4660900" y="2638425"/>
              <a:ext cx="2159000" cy="14398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 algn="ctr">
              <a:solidFill>
                <a:srgbClr val="CCCC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en-GB" sz="2000" b="1" dirty="0">
                  <a:ea typeface="ＭＳ Ｐゴシック"/>
                  <a:cs typeface="Tahoma" pitchFamily="34" charset="0"/>
                </a:rPr>
                <a:t>info seek </a:t>
              </a:r>
              <a:br>
                <a:rPr lang="en-GB" sz="2000" b="1" dirty="0">
                  <a:ea typeface="ＭＳ Ｐゴシック"/>
                  <a:cs typeface="Tahoma" pitchFamily="34" charset="0"/>
                </a:rPr>
              </a:br>
              <a:r>
                <a:rPr lang="en-GB" sz="2000" b="1" dirty="0">
                  <a:ea typeface="ＭＳ Ｐゴシック"/>
                  <a:cs typeface="Tahoma" pitchFamily="34" charset="0"/>
                </a:rPr>
                <a:t>‘how to’</a:t>
              </a:r>
            </a:p>
          </p:txBody>
        </p:sp>
        <p:sp>
          <p:nvSpPr>
            <p:cNvPr id="125957" name="Rounded Rectangle 6"/>
            <p:cNvSpPr>
              <a:spLocks noChangeArrowheads="1"/>
            </p:cNvSpPr>
            <p:nvPr/>
          </p:nvSpPr>
          <p:spPr bwMode="auto">
            <a:xfrm>
              <a:off x="3095625" y="4291013"/>
              <a:ext cx="2159000" cy="14398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 algn="ctr">
              <a:solidFill>
                <a:srgbClr val="CCCC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en-GB" sz="2000" b="1" dirty="0">
                  <a:ea typeface="ＭＳ Ｐゴシック"/>
                  <a:cs typeface="Tahoma" pitchFamily="34" charset="0"/>
                </a:rPr>
                <a:t>bored – seek distraction</a:t>
              </a:r>
            </a:p>
          </p:txBody>
        </p:sp>
        <p:sp>
          <p:nvSpPr>
            <p:cNvPr id="125958" name="Rounded Rectangle 7"/>
            <p:cNvSpPr>
              <a:spLocks noChangeArrowheads="1"/>
            </p:cNvSpPr>
            <p:nvPr/>
          </p:nvSpPr>
          <p:spPr bwMode="auto">
            <a:xfrm>
              <a:off x="8680450" y="2638425"/>
              <a:ext cx="2159000" cy="14398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 algn="ctr">
              <a:solidFill>
                <a:srgbClr val="CCCC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marL="0" lvl="1" indent="0" algn="ctr">
                <a:defRPr/>
              </a:pPr>
              <a:r>
                <a:rPr lang="en-GB" sz="2000" b="1" dirty="0">
                  <a:ea typeface="ＭＳ Ｐゴシック"/>
                  <a:cs typeface="Tahoma" pitchFamily="34" charset="0"/>
                </a:rPr>
                <a:t>indulging in interests</a:t>
              </a:r>
            </a:p>
          </p:txBody>
        </p:sp>
        <p:sp>
          <p:nvSpPr>
            <p:cNvPr id="125959" name="Rounded Rectangle 8"/>
            <p:cNvSpPr>
              <a:spLocks noChangeArrowheads="1"/>
            </p:cNvSpPr>
            <p:nvPr/>
          </p:nvSpPr>
          <p:spPr bwMode="auto">
            <a:xfrm>
              <a:off x="6807200" y="4291013"/>
              <a:ext cx="2159000" cy="14398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 algn="ctr">
              <a:solidFill>
                <a:srgbClr val="CCCC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en-GB" sz="2000" b="1" dirty="0">
                  <a:ea typeface="ＭＳ Ｐゴシック"/>
                  <a:cs typeface="Tahoma" pitchFamily="34" charset="0"/>
                </a:rPr>
                <a:t>keeping </a:t>
              </a:r>
              <a:br>
                <a:rPr lang="en-GB" sz="2000" b="1" dirty="0">
                  <a:ea typeface="ＭＳ Ｐゴシック"/>
                  <a:cs typeface="Tahoma" pitchFamily="34" charset="0"/>
                </a:rPr>
              </a:br>
              <a:r>
                <a:rPr lang="en-GB" sz="2000" b="1" dirty="0">
                  <a:ea typeface="ＭＳ Ｐゴシック"/>
                  <a:cs typeface="Tahoma" pitchFamily="34" charset="0"/>
                </a:rPr>
                <a:t>‘looped in’</a:t>
              </a:r>
            </a:p>
          </p:txBody>
        </p:sp>
        <p:sp>
          <p:nvSpPr>
            <p:cNvPr id="125960" name="Rounded Rectangle 9"/>
            <p:cNvSpPr>
              <a:spLocks noChangeArrowheads="1"/>
            </p:cNvSpPr>
            <p:nvPr/>
          </p:nvSpPr>
          <p:spPr bwMode="auto">
            <a:xfrm>
              <a:off x="2314575" y="995363"/>
              <a:ext cx="2159000" cy="14398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 algn="ctr">
              <a:solidFill>
                <a:srgbClr val="CCCC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marL="0" lvl="1" indent="0" algn="ctr">
                <a:defRPr/>
              </a:pPr>
              <a:r>
                <a:rPr lang="en-GB" sz="2000" b="1" dirty="0">
                  <a:ea typeface="ＭＳ Ｐゴシック"/>
                  <a:cs typeface="Tahoma" pitchFamily="34" charset="0"/>
                </a:rPr>
                <a:t>sent something</a:t>
              </a:r>
            </a:p>
          </p:txBody>
        </p:sp>
        <p:sp>
          <p:nvSpPr>
            <p:cNvPr id="125961" name="Rounded Rectangle 10"/>
            <p:cNvSpPr>
              <a:spLocks noChangeArrowheads="1"/>
            </p:cNvSpPr>
            <p:nvPr/>
          </p:nvSpPr>
          <p:spPr bwMode="auto">
            <a:xfrm>
              <a:off x="5964238" y="995363"/>
              <a:ext cx="2159000" cy="14398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 algn="ctr">
              <a:solidFill>
                <a:srgbClr val="CCCC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marL="0" lvl="1" indent="0" algn="ctr">
                <a:defRPr/>
              </a:pPr>
              <a:r>
                <a:rPr lang="en-GB" sz="2000" b="1" dirty="0">
                  <a:ea typeface="ＭＳ Ｐゴシック"/>
                  <a:cs typeface="Tahoma" pitchFamily="34" charset="0"/>
                </a:rPr>
                <a:t>music listening</a:t>
              </a:r>
            </a:p>
          </p:txBody>
        </p:sp>
      </p:grpSp>
      <p:sp>
        <p:nvSpPr>
          <p:cNvPr id="26680" name="Rectangle 11"/>
          <p:cNvSpPr>
            <a:spLocks noGrp="1" noChangeArrowheads="1"/>
          </p:cNvSpPr>
          <p:nvPr>
            <p:ph type="title"/>
          </p:nvPr>
        </p:nvSpPr>
        <p:spPr>
          <a:xfrm>
            <a:off x="79375" y="65088"/>
            <a:ext cx="11363325" cy="573087"/>
          </a:xfrm>
        </p:spPr>
        <p:txBody>
          <a:bodyPr/>
          <a:lstStyle/>
          <a:p>
            <a:pPr eaLnBrk="1" hangingPunct="1"/>
            <a:r>
              <a:rPr lang="en-GB" smtClean="0"/>
              <a:t>360</a:t>
            </a:r>
            <a:r>
              <a:rPr lang="en-GB" sz="2400" baseline="50000" smtClean="0"/>
              <a:t>O</a:t>
            </a:r>
            <a:r>
              <a:rPr lang="en-GB" baseline="50000" smtClean="0"/>
              <a:t>  </a:t>
            </a:r>
            <a:r>
              <a:rPr lang="en-GB" smtClean="0"/>
              <a:t>triggers</a:t>
            </a:r>
            <a:endParaRPr lang="en-GB" baseline="50000" smtClean="0"/>
          </a:p>
        </p:txBody>
      </p:sp>
      <p:sp>
        <p:nvSpPr>
          <p:cNvPr id="26681" name="Text Box 51"/>
          <p:cNvSpPr txBox="1">
            <a:spLocks noChangeArrowheads="1" noChangeShapeType="1"/>
          </p:cNvSpPr>
          <p:nvPr/>
        </p:nvSpPr>
        <p:spPr bwMode="auto">
          <a:xfrm rot="10800000">
            <a:off x="2311400" y="17335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91428" tIns="45714" rIns="91428" bIns="45714"/>
          <a:lstStyle/>
          <a:p>
            <a:endParaRPr lang="en-US"/>
          </a:p>
        </p:txBody>
      </p:sp>
      <p:sp>
        <p:nvSpPr>
          <p:cNvPr id="26682" name="Rectangle 30"/>
          <p:cNvSpPr>
            <a:spLocks noChangeArrowheads="1"/>
          </p:cNvSpPr>
          <p:nvPr/>
        </p:nvSpPr>
        <p:spPr bwMode="auto">
          <a:xfrm>
            <a:off x="65088" y="5638800"/>
            <a:ext cx="26527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GB" sz="900"/>
              <a:t>Source: Yahoo! Shortcast research, march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7" descr="viewer 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1331913"/>
            <a:ext cx="62658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10"/>
          <p:cNvSpPr>
            <a:spLocks noChangeArrowheads="1"/>
          </p:cNvSpPr>
          <p:nvPr/>
        </p:nvSpPr>
        <p:spPr bwMode="auto">
          <a:xfrm>
            <a:off x="323850" y="717550"/>
            <a:ext cx="5757863" cy="419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en-US" b="1"/>
          </a:p>
        </p:txBody>
      </p:sp>
      <p:sp>
        <p:nvSpPr>
          <p:cNvPr id="126983" name="Rounded Rectangle 9"/>
          <p:cNvSpPr>
            <a:spLocks noChangeArrowheads="1"/>
          </p:cNvSpPr>
          <p:nvPr/>
        </p:nvSpPr>
        <p:spPr bwMode="auto">
          <a:xfrm>
            <a:off x="384175" y="752475"/>
            <a:ext cx="4845050" cy="2184400"/>
          </a:xfrm>
          <a:prstGeom prst="roundRect">
            <a:avLst>
              <a:gd name="adj" fmla="val 76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57150" cmpd="thickThin" algn="ctr">
            <a:solidFill>
              <a:srgbClr val="CCCCCC"/>
            </a:solidFill>
            <a:round/>
            <a:headEnd/>
            <a:tailEnd/>
          </a:ln>
        </p:spPr>
        <p:txBody>
          <a:bodyPr lIns="89988" tIns="46793" rIns="89988" bIns="46793" anchor="ctr"/>
          <a:lstStyle/>
          <a:p>
            <a:pPr marL="542856" indent="-185715">
              <a:lnSpc>
                <a:spcPct val="125000"/>
              </a:lnSpc>
              <a:defRPr/>
            </a:pPr>
            <a:r>
              <a:rPr lang="en-GB" sz="2800" b="1" dirty="0">
                <a:cs typeface="+mn-cs"/>
              </a:rPr>
              <a:t>sport clip viewing</a:t>
            </a:r>
          </a:p>
          <a:p>
            <a:pPr marL="628570" indent="-271429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GB" sz="2800" b="1" dirty="0">
                <a:cs typeface="+mn-cs"/>
              </a:rPr>
              <a:t>time specific</a:t>
            </a:r>
          </a:p>
          <a:p>
            <a:pPr marL="542856" indent="-18571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GB" sz="2800" b="1" dirty="0">
                <a:cs typeface="+mn-cs"/>
              </a:rPr>
              <a:t> place specific</a:t>
            </a:r>
          </a:p>
        </p:txBody>
      </p:sp>
      <p:sp>
        <p:nvSpPr>
          <p:cNvPr id="2867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live is the aspiration</a:t>
            </a:r>
          </a:p>
        </p:txBody>
      </p:sp>
      <p:pic>
        <p:nvPicPr>
          <p:cNvPr id="28677" name="Picture 5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7550" y="1655763"/>
            <a:ext cx="5400675" cy="2954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576263" y="3641725"/>
            <a:ext cx="47164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en-GB" sz="2800" b="1" i="1"/>
              <a:t>‘wanted to see the goals… it’s much easier and quicker than MOTD’ </a:t>
            </a:r>
            <a:br>
              <a:rPr lang="en-GB" sz="2800" b="1" i="1"/>
            </a:br>
            <a:r>
              <a:rPr lang="en-GB" sz="2000" i="1"/>
              <a:t>(male, aged 45-54)</a:t>
            </a:r>
            <a:endParaRPr lang="en-GB" sz="2400" i="1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65088" y="5638800"/>
            <a:ext cx="26527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GB" sz="900"/>
              <a:t>Source: Yahoo! Shortcast research, March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b="22223"/>
          <a:stretch>
            <a:fillRect/>
          </a:stretch>
        </p:blipFill>
        <p:spPr bwMode="auto">
          <a:xfrm>
            <a:off x="2528888" y="1758950"/>
            <a:ext cx="6327775" cy="324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3619500" y="2746375"/>
            <a:ext cx="4283075" cy="1276350"/>
          </a:xfrm>
          <a:prstGeom prst="roundRect">
            <a:avLst/>
          </a:prstGeom>
          <a:solidFill>
            <a:schemeClr val="accent4">
              <a:lumMod val="2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r>
              <a:rPr lang="en-GB" sz="2000" b="1" dirty="0"/>
              <a:t>Click here for more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interactivity needs clear benefits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846388" y="931863"/>
            <a:ext cx="5759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en-GB" sz="2400"/>
              <a:t>I would like to be able to interact more with the online videos I watch</a:t>
            </a:r>
          </a:p>
        </p:txBody>
      </p:sp>
      <p:grpSp>
        <p:nvGrpSpPr>
          <p:cNvPr id="29701" name="Group 9"/>
          <p:cNvGrpSpPr>
            <a:grpSpLocks/>
          </p:cNvGrpSpPr>
          <p:nvPr/>
        </p:nvGrpSpPr>
        <p:grpSpPr bwMode="auto">
          <a:xfrm>
            <a:off x="612775" y="4265613"/>
            <a:ext cx="10225088" cy="977900"/>
            <a:chOff x="386" y="2687"/>
            <a:chExt cx="6441" cy="616"/>
          </a:xfrm>
        </p:grpSpPr>
        <p:sp>
          <p:nvSpPr>
            <p:cNvPr id="29703" name="Rounded Rectangle 10"/>
            <p:cNvSpPr>
              <a:spLocks noChangeArrowheads="1"/>
            </p:cNvSpPr>
            <p:nvPr/>
          </p:nvSpPr>
          <p:spPr bwMode="auto">
            <a:xfrm>
              <a:off x="4781" y="2687"/>
              <a:ext cx="2046" cy="61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11552"/>
                </a:gs>
                <a:gs pos="100000">
                  <a:srgbClr val="D12DB1"/>
                </a:gs>
              </a:gsLst>
              <a:lin ang="5400000" scaled="1"/>
            </a:gradFill>
            <a:ln w="57150" cmpd="thickThin" algn="ctr">
              <a:solidFill>
                <a:srgbClr val="CCCCCC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3200" b="1"/>
                <a:t>41% disagree</a:t>
              </a:r>
            </a:p>
          </p:txBody>
        </p:sp>
        <p:sp>
          <p:nvSpPr>
            <p:cNvPr id="29704" name="Rounded Rectangle 11"/>
            <p:cNvSpPr>
              <a:spLocks noChangeArrowheads="1"/>
            </p:cNvSpPr>
            <p:nvPr/>
          </p:nvSpPr>
          <p:spPr bwMode="auto">
            <a:xfrm>
              <a:off x="2583" y="2687"/>
              <a:ext cx="2047" cy="61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4045"/>
                </a:gs>
                <a:gs pos="100000">
                  <a:srgbClr val="008B95"/>
                </a:gs>
              </a:gsLst>
              <a:lin ang="5400000" scaled="1"/>
            </a:gradFill>
            <a:ln w="57150" cmpd="thickThin" algn="ctr">
              <a:solidFill>
                <a:srgbClr val="CCCCCC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3200" b="1"/>
                <a:t>41% unsure</a:t>
              </a:r>
            </a:p>
          </p:txBody>
        </p:sp>
        <p:sp>
          <p:nvSpPr>
            <p:cNvPr id="13" name="Rounded Rectangle 12"/>
            <p:cNvSpPr>
              <a:spLocks noChangeArrowheads="1"/>
            </p:cNvSpPr>
            <p:nvPr/>
          </p:nvSpPr>
          <p:spPr bwMode="auto">
            <a:xfrm>
              <a:off x="386" y="2687"/>
              <a:ext cx="2046" cy="61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 algn="ctr">
              <a:solidFill>
                <a:srgbClr val="CCCCCC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3200" b="1" dirty="0">
                  <a:cs typeface="+mn-cs"/>
                </a:rPr>
                <a:t>18% agree</a:t>
              </a:r>
            </a:p>
          </p:txBody>
        </p:sp>
      </p:grp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65088" y="5638800"/>
            <a:ext cx="26527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GB" sz="900"/>
              <a:t>Source: Yahoo! Shortcast research, March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3366"/>
      </a:dk1>
      <a:lt1>
        <a:srgbClr val="FFFFFF"/>
      </a:lt1>
      <a:dk2>
        <a:srgbClr val="000000"/>
      </a:dk2>
      <a:lt2>
        <a:srgbClr val="F8F8F8"/>
      </a:lt2>
      <a:accent1>
        <a:srgbClr val="7B0099"/>
      </a:accent1>
      <a:accent2>
        <a:srgbClr val="00A3BC"/>
      </a:accent2>
      <a:accent3>
        <a:srgbClr val="AAAAAA"/>
      </a:accent3>
      <a:accent4>
        <a:srgbClr val="DADADA"/>
      </a:accent4>
      <a:accent5>
        <a:srgbClr val="BFAACA"/>
      </a:accent5>
      <a:accent6>
        <a:srgbClr val="0093AA"/>
      </a:accent6>
      <a:hlink>
        <a:srgbClr val="C81B6E"/>
      </a:hlink>
      <a:folHlink>
        <a:srgbClr val="F5C313"/>
      </a:folHlink>
    </a:clrScheme>
    <a:fontScheme name="Default Design">
      <a:majorFont>
        <a:latin typeface="Gotham Black"/>
        <a:ea typeface=""/>
        <a:cs typeface=""/>
      </a:majorFont>
      <a:minorFont>
        <a:latin typeface="Gotham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0000"/>
        </a:dk2>
        <a:lt2>
          <a:srgbClr val="F8F8F8"/>
        </a:lt2>
        <a:accent1>
          <a:srgbClr val="7B0099"/>
        </a:accent1>
        <a:accent2>
          <a:srgbClr val="B400DE"/>
        </a:accent2>
        <a:accent3>
          <a:srgbClr val="AAAAAA"/>
        </a:accent3>
        <a:accent4>
          <a:srgbClr val="DADADA"/>
        </a:accent4>
        <a:accent5>
          <a:srgbClr val="BFAACA"/>
        </a:accent5>
        <a:accent6>
          <a:srgbClr val="A300C9"/>
        </a:accent6>
        <a:hlink>
          <a:srgbClr val="D215FF"/>
        </a:hlink>
        <a:folHlink>
          <a:srgbClr val="E67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0000"/>
        </a:dk2>
        <a:lt2>
          <a:srgbClr val="F8F8F8"/>
        </a:lt2>
        <a:accent1>
          <a:srgbClr val="7B0099"/>
        </a:accent1>
        <a:accent2>
          <a:srgbClr val="B400DE"/>
        </a:accent2>
        <a:accent3>
          <a:srgbClr val="AAAAAA"/>
        </a:accent3>
        <a:accent4>
          <a:srgbClr val="DADADA"/>
        </a:accent4>
        <a:accent5>
          <a:srgbClr val="BFAACA"/>
        </a:accent5>
        <a:accent6>
          <a:srgbClr val="A300C9"/>
        </a:accent6>
        <a:hlink>
          <a:srgbClr val="D215FF"/>
        </a:hlink>
        <a:folHlink>
          <a:srgbClr val="E67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366"/>
        </a:dk1>
        <a:lt1>
          <a:srgbClr val="FFFFFF"/>
        </a:lt1>
        <a:dk2>
          <a:srgbClr val="000000"/>
        </a:dk2>
        <a:lt2>
          <a:srgbClr val="F8F8F8"/>
        </a:lt2>
        <a:accent1>
          <a:srgbClr val="B700E2"/>
        </a:accent1>
        <a:accent2>
          <a:srgbClr val="8400E8"/>
        </a:accent2>
        <a:accent3>
          <a:srgbClr val="AAAAAA"/>
        </a:accent3>
        <a:accent4>
          <a:srgbClr val="DADADA"/>
        </a:accent4>
        <a:accent5>
          <a:srgbClr val="D8AAEE"/>
        </a:accent5>
        <a:accent6>
          <a:srgbClr val="7700D2"/>
        </a:accent6>
        <a:hlink>
          <a:srgbClr val="D215FF"/>
        </a:hlink>
        <a:folHlink>
          <a:srgbClr val="E67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366"/>
        </a:dk1>
        <a:lt1>
          <a:srgbClr val="FFFFFF"/>
        </a:lt1>
        <a:dk2>
          <a:srgbClr val="000000"/>
        </a:dk2>
        <a:lt2>
          <a:srgbClr val="F8F8F8"/>
        </a:lt2>
        <a:accent1>
          <a:srgbClr val="7B0099"/>
        </a:accent1>
        <a:accent2>
          <a:srgbClr val="00A3BC"/>
        </a:accent2>
        <a:accent3>
          <a:srgbClr val="AAAAAA"/>
        </a:accent3>
        <a:accent4>
          <a:srgbClr val="DADADA"/>
        </a:accent4>
        <a:accent5>
          <a:srgbClr val="BFAACA"/>
        </a:accent5>
        <a:accent6>
          <a:srgbClr val="0093AA"/>
        </a:accent6>
        <a:hlink>
          <a:srgbClr val="7BB63C"/>
        </a:hlink>
        <a:folHlink>
          <a:srgbClr val="DC6E1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3">
    <a:dk1>
      <a:srgbClr val="003366"/>
    </a:dk1>
    <a:lt1>
      <a:srgbClr val="FFFFFF"/>
    </a:lt1>
    <a:dk2>
      <a:srgbClr val="000000"/>
    </a:dk2>
    <a:lt2>
      <a:srgbClr val="F8F8F8"/>
    </a:lt2>
    <a:accent1>
      <a:srgbClr val="7B0099"/>
    </a:accent1>
    <a:accent2>
      <a:srgbClr val="B400DE"/>
    </a:accent2>
    <a:accent3>
      <a:srgbClr val="AAAAAA"/>
    </a:accent3>
    <a:accent4>
      <a:srgbClr val="DADADA"/>
    </a:accent4>
    <a:accent5>
      <a:srgbClr val="BFAACA"/>
    </a:accent5>
    <a:accent6>
      <a:srgbClr val="A300C9"/>
    </a:accent6>
    <a:hlink>
      <a:srgbClr val="D215FF"/>
    </a:hlink>
    <a:folHlink>
      <a:srgbClr val="E67DFF"/>
    </a:folHlink>
  </a:clrScheme>
</a:themeOverride>
</file>

<file path=ppt/theme/themeOverride2.xml><?xml version="1.0" encoding="utf-8"?>
<a:themeOverride xmlns:a="http://schemas.openxmlformats.org/drawingml/2006/main">
  <a:clrScheme name="Default Design 13">
    <a:dk1>
      <a:srgbClr val="003366"/>
    </a:dk1>
    <a:lt1>
      <a:srgbClr val="FFFFFF"/>
    </a:lt1>
    <a:dk2>
      <a:srgbClr val="000000"/>
    </a:dk2>
    <a:lt2>
      <a:srgbClr val="F8F8F8"/>
    </a:lt2>
    <a:accent1>
      <a:srgbClr val="7B0099"/>
    </a:accent1>
    <a:accent2>
      <a:srgbClr val="B400DE"/>
    </a:accent2>
    <a:accent3>
      <a:srgbClr val="AAAAAA"/>
    </a:accent3>
    <a:accent4>
      <a:srgbClr val="DADADA"/>
    </a:accent4>
    <a:accent5>
      <a:srgbClr val="BFAACA"/>
    </a:accent5>
    <a:accent6>
      <a:srgbClr val="A300C9"/>
    </a:accent6>
    <a:hlink>
      <a:srgbClr val="D215FF"/>
    </a:hlink>
    <a:folHlink>
      <a:srgbClr val="E67D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6544</TotalTime>
  <Words>566</Words>
  <Application>Microsoft Office PowerPoint</Application>
  <PresentationFormat>Custom</PresentationFormat>
  <Paragraphs>141</Paragraphs>
  <Slides>13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Microsoft Excel Chart</vt:lpstr>
      <vt:lpstr>PowerPoint Presentation</vt:lpstr>
      <vt:lpstr>what is shortcast?</vt:lpstr>
      <vt:lpstr>audiovisual growth</vt:lpstr>
      <vt:lpstr>sizing up the opportunity</vt:lpstr>
      <vt:lpstr>% of video viewers who view short form weekly</vt:lpstr>
      <vt:lpstr>monday 10am – checking</vt:lpstr>
      <vt:lpstr>360O  triggers</vt:lpstr>
      <vt:lpstr>live is the aspiration</vt:lpstr>
      <vt:lpstr>interactivity needs clear benefits</vt:lpstr>
      <vt:lpstr>% of people who’ve not seen ads supporting genre clips</vt:lpstr>
      <vt:lpstr>social: many touch points to spread media</vt:lpstr>
      <vt:lpstr>PowerPoint Presentation</vt:lpstr>
      <vt:lpstr>PowerPoint Presentation</vt:lpstr>
    </vt:vector>
  </TitlesOfParts>
  <Company>Amigo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Carlos Grande</dc:creator>
  <cp:lastModifiedBy>Carlos Grande</cp:lastModifiedBy>
  <cp:revision>490</cp:revision>
  <dcterms:created xsi:type="dcterms:W3CDTF">2011-03-14T15:21:45Z</dcterms:created>
  <dcterms:modified xsi:type="dcterms:W3CDTF">2011-03-31T11:57:14Z</dcterms:modified>
</cp:coreProperties>
</file>